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0" r:id="rId23"/>
  </p:sldMasterIdLst>
  <p:notesMasterIdLst>
    <p:notesMasterId r:id="rId45"/>
  </p:notesMasterIdLst>
  <p:handoutMasterIdLst>
    <p:handoutMasterId r:id="rId46"/>
  </p:handoutMasterIdLst>
  <p:sldIdLst>
    <p:sldId id="361" r:id="rId24"/>
    <p:sldId id="386" r:id="rId25"/>
    <p:sldId id="385" r:id="rId26"/>
    <p:sldId id="384" r:id="rId27"/>
    <p:sldId id="408" r:id="rId28"/>
    <p:sldId id="409" r:id="rId29"/>
    <p:sldId id="412" r:id="rId30"/>
    <p:sldId id="413" r:id="rId31"/>
    <p:sldId id="410" r:id="rId32"/>
    <p:sldId id="348" r:id="rId33"/>
    <p:sldId id="411" r:id="rId34"/>
    <p:sldId id="398" r:id="rId35"/>
    <p:sldId id="399" r:id="rId36"/>
    <p:sldId id="400" r:id="rId37"/>
    <p:sldId id="355" r:id="rId38"/>
    <p:sldId id="356" r:id="rId39"/>
    <p:sldId id="357" r:id="rId40"/>
    <p:sldId id="358" r:id="rId41"/>
    <p:sldId id="338" r:id="rId42"/>
    <p:sldId id="340" r:id="rId43"/>
    <p:sldId id="337" r:id="rId44"/>
  </p:sldIdLst>
  <p:sldSz cx="10058400" cy="7772400"/>
  <p:notesSz cx="9601200" cy="7315200"/>
  <p:embeddedFontLst>
    <p:embeddedFont>
      <p:font typeface="Avenir Book" panose="02000503020000020003" pitchFamily="2" charset="0"/>
      <p:regular r:id="rId47"/>
      <p:italic r:id="rId48"/>
    </p:embeddedFont>
    <p:embeddedFont>
      <p:font typeface="Avenir Next LT Pro" panose="020B0504020202020204" pitchFamily="34" charset="77"/>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Calibri Light" panose="020F0302020204030204" pitchFamily="34" charset="0"/>
      <p:regular r:id="rId57"/>
      <p:italic r:id="rId58"/>
    </p:embeddedFont>
    <p:embeddedFont>
      <p:font typeface="Roboto" panose="02000000000000000000" pitchFamily="2" charset="0"/>
      <p:regular r:id="rId59"/>
      <p:bold r:id="rId60"/>
      <p:italic r:id="rId61"/>
      <p:boldItalic r:id="rId62"/>
    </p:embeddedFont>
    <p:embeddedFont>
      <p:font typeface="Roboto Mono" pitchFamily="49" charset="0"/>
      <p:regular r:id="rId63"/>
      <p:bold r:id="rId64"/>
      <p:italic r:id="rId65"/>
      <p:boldItalic r:id="rId66"/>
    </p:embeddedFont>
    <p:embeddedFont>
      <p:font typeface="Roboto Mono Light" panose="020F0302020204030204" pitchFamily="34" charset="0"/>
      <p:regular r:id="rId67"/>
      <p:italic r:id="rId68"/>
    </p:embeddedFont>
  </p:embeddedFontLst>
  <p:custDataLst>
    <p:custData r:id="rId7"/>
    <p:custData r:id="rId21"/>
    <p:custData r:id="rId10"/>
    <p:custData r:id="rId13"/>
    <p:custData r:id="rId3"/>
    <p:custData r:id="rId15"/>
    <p:custData r:id="rId20"/>
    <p:custData r:id="rId8"/>
    <p:custData r:id="rId14"/>
    <p:custData r:id="rId9"/>
    <p:custData r:id="rId19"/>
    <p:custData r:id="rId12"/>
    <p:custData r:id="rId6"/>
    <p:custData r:id="rId1"/>
    <p:custData r:id="rId2"/>
    <p:custData r:id="rId17"/>
    <p:custData r:id="rId11"/>
    <p:custData r:id="rId5"/>
    <p:custData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guide id="3" pos="217" userDrawn="1">
          <p15:clr>
            <a:srgbClr val="A4A3A4"/>
          </p15:clr>
        </p15:guide>
        <p15:guide id="4" pos="611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ndsey" initials="L" lastIdx="34" clrIdx="6">
    <p:extLst>
      <p:ext uri="{19B8F6BF-5375-455C-9EA6-DF929625EA0E}">
        <p15:presenceInfo xmlns:p15="http://schemas.microsoft.com/office/powerpoint/2012/main" userId="Lindsey" providerId="None"/>
      </p:ext>
    </p:extLst>
  </p:cmAuthor>
  <p:cmAuthor id="1" name="Daniel Palmer" initials="DP" lastIdx="1" clrIdx="0">
    <p:extLst>
      <p:ext uri="{19B8F6BF-5375-455C-9EA6-DF929625EA0E}">
        <p15:presenceInfo xmlns:p15="http://schemas.microsoft.com/office/powerpoint/2012/main" userId="Daniel Palmer" providerId="None"/>
      </p:ext>
    </p:extLst>
  </p:cmAuthor>
  <p:cmAuthor id="8" name="Chris Grant" initials="CG" lastIdx="13" clrIdx="7">
    <p:extLst>
      <p:ext uri="{19B8F6BF-5375-455C-9EA6-DF929625EA0E}">
        <p15:presenceInfo xmlns:p15="http://schemas.microsoft.com/office/powerpoint/2012/main" userId="S::chris@blueprintlocal.onmicrosoft.com::e0d8c42e-b787-4130-9c73-05396a47ee20" providerId="AD"/>
      </p:ext>
    </p:extLst>
  </p:cmAuthor>
  <p:cmAuthor id="2" name="Ross Baird" initials="RB" lastIdx="2" clrIdx="1">
    <p:extLst>
      <p:ext uri="{19B8F6BF-5375-455C-9EA6-DF929625EA0E}">
        <p15:presenceInfo xmlns:p15="http://schemas.microsoft.com/office/powerpoint/2012/main" userId="93530ba46503527f" providerId="Windows Live"/>
      </p:ext>
    </p:extLst>
  </p:cmAuthor>
  <p:cmAuthor id="3" name="Maegan Moore" initials="MM" lastIdx="2" clrIdx="2">
    <p:extLst>
      <p:ext uri="{19B8F6BF-5375-455C-9EA6-DF929625EA0E}">
        <p15:presenceInfo xmlns:p15="http://schemas.microsoft.com/office/powerpoint/2012/main" userId="S::maegan@blueprintlocal.onmicrosoft.com::966a21cb-ce6f-4149-942a-0d53f121f45a" providerId="AD"/>
      </p:ext>
    </p:extLst>
  </p:cmAuthor>
  <p:cmAuthor id="4" name="Justin Ferira" initials="JF" lastIdx="4" clrIdx="3">
    <p:extLst>
      <p:ext uri="{19B8F6BF-5375-455C-9EA6-DF929625EA0E}">
        <p15:presenceInfo xmlns:p15="http://schemas.microsoft.com/office/powerpoint/2012/main" userId="Justin Ferira" providerId="None"/>
      </p:ext>
    </p:extLst>
  </p:cmAuthor>
  <p:cmAuthor id="5" name="Lindsey Sullivan" initials="LS" lastIdx="8" clrIdx="4">
    <p:extLst>
      <p:ext uri="{19B8F6BF-5375-455C-9EA6-DF929625EA0E}">
        <p15:presenceInfo xmlns:p15="http://schemas.microsoft.com/office/powerpoint/2012/main" userId="4c40e0dae80ba4e2" providerId="Windows Live"/>
      </p:ext>
    </p:extLst>
  </p:cmAuthor>
  <p:cmAuthor id="6" name="Lindsey Sullivan" initials="LS [2]" lastIdx="3" clrIdx="5">
    <p:extLst>
      <p:ext uri="{19B8F6BF-5375-455C-9EA6-DF929625EA0E}">
        <p15:presenceInfo xmlns:p15="http://schemas.microsoft.com/office/powerpoint/2012/main" userId="Lindsey Sulliv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C4D"/>
    <a:srgbClr val="2D3E69"/>
    <a:srgbClr val="5271FF"/>
    <a:srgbClr val="C2D1E2"/>
    <a:srgbClr val="F6F3F1"/>
    <a:srgbClr val="A9A9A9"/>
    <a:srgbClr val="BFBFBF"/>
    <a:srgbClr val="F2F2F2"/>
    <a:srgbClr val="00206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46" autoAdjust="0"/>
    <p:restoredTop sz="95842" autoAdjust="0"/>
  </p:normalViewPr>
  <p:slideViewPr>
    <p:cSldViewPr snapToGrid="0">
      <p:cViewPr varScale="1">
        <p:scale>
          <a:sx n="99" d="100"/>
          <a:sy n="99" d="100"/>
        </p:scale>
        <p:origin x="440" y="168"/>
      </p:cViewPr>
      <p:guideLst>
        <p:guide orient="horz" pos="2448"/>
        <p:guide pos="3168"/>
        <p:guide pos="217"/>
        <p:guide pos="611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6"/>
    </p:cViewPr>
  </p:sorterViewPr>
  <p:notesViewPr>
    <p:cSldViewPr snapToGrid="0">
      <p:cViewPr varScale="1">
        <p:scale>
          <a:sx n="108" d="100"/>
          <a:sy n="108" d="100"/>
        </p:scale>
        <p:origin x="1698" y="12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customXml" Target="../customXml/item21.xml"/><Relationship Id="rId42" Type="http://schemas.openxmlformats.org/officeDocument/2006/relationships/slide" Target="slides/slide19.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6.xml"/><Relationship Id="rId11" Type="http://schemas.openxmlformats.org/officeDocument/2006/relationships/customXml" Target="../customXml/item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customXml" Target="../customXml/item5.xml"/><Relationship Id="rId61" Type="http://schemas.openxmlformats.org/officeDocument/2006/relationships/font" Target="fonts/font15.fntdata"/><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font" Target="fonts/font5.fntdata"/><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handoutMaster" Target="handoutMasters/handout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customXml" Target="../customXml/item20.xml"/><Relationship Id="rId41" Type="http://schemas.openxmlformats.org/officeDocument/2006/relationships/slide" Target="slides/slide18.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Master" Target="slideMasters/slideMaster1.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customXml" Target="../customXml/item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customXml" Target="../customXml/item7.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61DCA4-5CC6-346C-9396-E9E8B40B758D}"/>
              </a:ext>
            </a:extLst>
          </p:cNvPr>
          <p:cNvSpPr>
            <a:spLocks noGrp="1"/>
          </p:cNvSpPr>
          <p:nvPr>
            <p:ph type="hdr" sz="quarter"/>
          </p:nvPr>
        </p:nvSpPr>
        <p:spPr>
          <a:xfrm>
            <a:off x="0" y="0"/>
            <a:ext cx="4160937" cy="36648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48C4E7-026C-72EF-7161-DFA88D616697}"/>
              </a:ext>
            </a:extLst>
          </p:cNvPr>
          <p:cNvSpPr>
            <a:spLocks noGrp="1"/>
          </p:cNvSpPr>
          <p:nvPr>
            <p:ph type="dt" sz="quarter" idx="1"/>
          </p:nvPr>
        </p:nvSpPr>
        <p:spPr>
          <a:xfrm>
            <a:off x="5438180" y="0"/>
            <a:ext cx="4160937" cy="366486"/>
          </a:xfrm>
          <a:prstGeom prst="rect">
            <a:avLst/>
          </a:prstGeom>
        </p:spPr>
        <p:txBody>
          <a:bodyPr vert="horz" lIns="91440" tIns="45720" rIns="91440" bIns="45720" rtlCol="0"/>
          <a:lstStyle>
            <a:lvl1pPr algn="r">
              <a:defRPr sz="1200"/>
            </a:lvl1pPr>
          </a:lstStyle>
          <a:p>
            <a:fld id="{DCD22E3A-7EA2-4668-972E-F5A02B810804}" type="datetimeFigureOut">
              <a:rPr lang="en-US" smtClean="0"/>
              <a:t>11/14/24</a:t>
            </a:fld>
            <a:endParaRPr lang="en-US"/>
          </a:p>
        </p:txBody>
      </p:sp>
      <p:sp>
        <p:nvSpPr>
          <p:cNvPr id="4" name="Footer Placeholder 3">
            <a:extLst>
              <a:ext uri="{FF2B5EF4-FFF2-40B4-BE49-F238E27FC236}">
                <a16:creationId xmlns:a16="http://schemas.microsoft.com/office/drawing/2014/main" id="{463CCE69-3ADA-9ED5-DE19-DCD63BB88265}"/>
              </a:ext>
            </a:extLst>
          </p:cNvPr>
          <p:cNvSpPr>
            <a:spLocks noGrp="1"/>
          </p:cNvSpPr>
          <p:nvPr>
            <p:ph type="ftr" sz="quarter" idx="2"/>
          </p:nvPr>
        </p:nvSpPr>
        <p:spPr>
          <a:xfrm>
            <a:off x="0" y="6948715"/>
            <a:ext cx="4160937" cy="36648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9BDAE1-B925-E679-6E2E-E17F165C1C94}"/>
              </a:ext>
            </a:extLst>
          </p:cNvPr>
          <p:cNvSpPr>
            <a:spLocks noGrp="1"/>
          </p:cNvSpPr>
          <p:nvPr>
            <p:ph type="sldNum" sz="quarter" idx="3"/>
          </p:nvPr>
        </p:nvSpPr>
        <p:spPr>
          <a:xfrm>
            <a:off x="5438180" y="6948715"/>
            <a:ext cx="4160937" cy="366485"/>
          </a:xfrm>
          <a:prstGeom prst="rect">
            <a:avLst/>
          </a:prstGeom>
        </p:spPr>
        <p:txBody>
          <a:bodyPr vert="horz" lIns="91440" tIns="45720" rIns="91440" bIns="45720" rtlCol="0" anchor="b"/>
          <a:lstStyle>
            <a:lvl1pPr algn="r">
              <a:defRPr sz="1200"/>
            </a:lvl1pPr>
          </a:lstStyle>
          <a:p>
            <a:fld id="{1ACC2DB7-3283-431F-A746-8DF47CCCA5CA}" type="slidenum">
              <a:rPr lang="en-US" smtClean="0"/>
              <a:t>‹#›</a:t>
            </a:fld>
            <a:endParaRPr lang="en-US"/>
          </a:p>
        </p:txBody>
      </p:sp>
    </p:spTree>
    <p:extLst>
      <p:ext uri="{BB962C8B-B14F-4D97-AF65-F5344CB8AC3E}">
        <p14:creationId xmlns:p14="http://schemas.microsoft.com/office/powerpoint/2010/main" val="2063756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7030"/>
          </a:xfrm>
          <a:prstGeom prst="rect">
            <a:avLst/>
          </a:prstGeom>
        </p:spPr>
        <p:txBody>
          <a:bodyPr vert="horz" lIns="96661" tIns="48331" rIns="96661" bIns="48331" rtlCol="0"/>
          <a:lstStyle>
            <a:lvl1pPr algn="r">
              <a:defRPr sz="1300"/>
            </a:lvl1pPr>
          </a:lstStyle>
          <a:p>
            <a:fld id="{A3E5A0BD-A1B8-4F1D-BDF5-B5677600DECE}" type="datetimeFigureOut">
              <a:rPr lang="en-US" smtClean="0"/>
              <a:t>11/14/24</a:t>
            </a:fld>
            <a:endParaRPr lang="en-US"/>
          </a:p>
        </p:txBody>
      </p:sp>
      <p:sp>
        <p:nvSpPr>
          <p:cNvPr id="4" name="Slide Image Placeholder 3"/>
          <p:cNvSpPr>
            <a:spLocks noGrp="1" noRot="1" noChangeAspect="1"/>
          </p:cNvSpPr>
          <p:nvPr>
            <p:ph type="sldImg" idx="2"/>
          </p:nvPr>
        </p:nvSpPr>
        <p:spPr>
          <a:xfrm>
            <a:off x="3203575" y="914400"/>
            <a:ext cx="319405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40"/>
            <a:ext cx="7680960" cy="288036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32818EB2-D577-4E7E-B69E-757FC3837D80}" type="slidenum">
              <a:rPr lang="en-US" smtClean="0"/>
              <a:t>‹#›</a:t>
            </a:fld>
            <a:endParaRPr lang="en-US"/>
          </a:p>
        </p:txBody>
      </p:sp>
    </p:spTree>
    <p:extLst>
      <p:ext uri="{BB962C8B-B14F-4D97-AF65-F5344CB8AC3E}">
        <p14:creationId xmlns:p14="http://schemas.microsoft.com/office/powerpoint/2010/main" val="1272084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6F3F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12B34B-B463-389E-9375-C56F477501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8" y="3455361"/>
            <a:ext cx="8549639" cy="3835141"/>
          </a:xfrm>
          <a:prstGeom prst="rect">
            <a:avLst/>
          </a:prstGeom>
          <a:ln>
            <a:noFill/>
          </a:ln>
        </p:spPr>
      </p:pic>
      <p:sp>
        <p:nvSpPr>
          <p:cNvPr id="2" name="Title 1"/>
          <p:cNvSpPr>
            <a:spLocks noGrp="1"/>
          </p:cNvSpPr>
          <p:nvPr>
            <p:ph type="ctrTitle"/>
          </p:nvPr>
        </p:nvSpPr>
        <p:spPr>
          <a:xfrm>
            <a:off x="754378" y="1316450"/>
            <a:ext cx="8549640" cy="1069342"/>
          </a:xfrm>
          <a:prstGeom prst="rect">
            <a:avLst/>
          </a:prstGeom>
        </p:spPr>
        <p:txBody>
          <a:bodyPr anchor="ctr">
            <a:normAutofit/>
          </a:bodyPr>
          <a:lstStyle>
            <a:lvl1pPr algn="l">
              <a:defRPr sz="3477" b="1">
                <a:solidFill>
                  <a:srgbClr val="5271FF"/>
                </a:solidFill>
                <a:latin typeface="Roboto" panose="02000000000000000000" pitchFamily="2" charset="0"/>
                <a:ea typeface="Roboto" panose="02000000000000000000" pitchFamily="2" charset="0"/>
              </a:defRPr>
            </a:lvl1pPr>
          </a:lstStyle>
          <a:p>
            <a:r>
              <a:rPr lang="en-US" dirty="0"/>
              <a:t>Click to edit Master title style</a:t>
            </a:r>
          </a:p>
        </p:txBody>
      </p:sp>
      <p:sp>
        <p:nvSpPr>
          <p:cNvPr id="3" name="Subtitle 2"/>
          <p:cNvSpPr>
            <a:spLocks noGrp="1"/>
          </p:cNvSpPr>
          <p:nvPr>
            <p:ph type="subTitle" idx="1"/>
          </p:nvPr>
        </p:nvSpPr>
        <p:spPr>
          <a:xfrm>
            <a:off x="754378" y="2789750"/>
            <a:ext cx="8549640" cy="539915"/>
          </a:xfrm>
          <a:prstGeom prst="rect">
            <a:avLst/>
          </a:prstGeom>
        </p:spPr>
        <p:txBody>
          <a:bodyPr anchor="ctr">
            <a:noAutofit/>
          </a:bodyPr>
          <a:lstStyle>
            <a:lvl1pPr marL="0" indent="0" algn="l">
              <a:buNone/>
              <a:defRPr sz="1800">
                <a:solidFill>
                  <a:srgbClr val="2D3E69"/>
                </a:solidFill>
                <a:latin typeface="Roboto Mono Light" panose="00000009000000000000" pitchFamily="49" charset="0"/>
                <a:ea typeface="Roboto Mono Light" panose="00000009000000000000" pitchFamily="49" charset="0"/>
              </a:defRPr>
            </a:lvl1pPr>
            <a:lvl2pPr marL="300287" indent="0" algn="ctr">
              <a:buNone/>
              <a:defRPr sz="1314"/>
            </a:lvl2pPr>
            <a:lvl3pPr marL="600573" indent="0" algn="ctr">
              <a:buNone/>
              <a:defRPr sz="1182"/>
            </a:lvl3pPr>
            <a:lvl4pPr marL="900860" indent="0" algn="ctr">
              <a:buNone/>
              <a:defRPr sz="1051"/>
            </a:lvl4pPr>
            <a:lvl5pPr marL="1201147" indent="0" algn="ctr">
              <a:buNone/>
              <a:defRPr sz="1051"/>
            </a:lvl5pPr>
            <a:lvl6pPr marL="1501433" indent="0" algn="ctr">
              <a:buNone/>
              <a:defRPr sz="1051"/>
            </a:lvl6pPr>
            <a:lvl7pPr marL="1801720" indent="0" algn="ctr">
              <a:buNone/>
              <a:defRPr sz="1051"/>
            </a:lvl7pPr>
            <a:lvl8pPr marL="2102007" indent="0" algn="ctr">
              <a:buNone/>
              <a:defRPr sz="1051"/>
            </a:lvl8pPr>
            <a:lvl9pPr marL="2402293" indent="0" algn="ctr">
              <a:buNone/>
              <a:defRPr sz="1051"/>
            </a:lvl9pPr>
          </a:lstStyle>
          <a:p>
            <a:r>
              <a:rPr lang="en-US" dirty="0"/>
              <a:t>Click to edit Master subtitle style</a:t>
            </a:r>
          </a:p>
        </p:txBody>
      </p:sp>
      <p:sp>
        <p:nvSpPr>
          <p:cNvPr id="10" name="TextBox 9">
            <a:extLst>
              <a:ext uri="{FF2B5EF4-FFF2-40B4-BE49-F238E27FC236}">
                <a16:creationId xmlns:a16="http://schemas.microsoft.com/office/drawing/2014/main" id="{B24F617B-6ED4-E944-26DD-2BB1AC911348}"/>
              </a:ext>
            </a:extLst>
          </p:cNvPr>
          <p:cNvSpPr txBox="1"/>
          <p:nvPr userDrawn="1"/>
        </p:nvSpPr>
        <p:spPr>
          <a:xfrm>
            <a:off x="2514600" y="3743504"/>
            <a:ext cx="5029200" cy="306366"/>
          </a:xfrm>
          <a:prstGeom prst="rect">
            <a:avLst/>
          </a:prstGeom>
          <a:noFill/>
        </p:spPr>
        <p:txBody>
          <a:bodyPr wrap="square">
            <a:spAutoFit/>
          </a:bodyPr>
          <a:lstStyle/>
          <a:p>
            <a:endParaRPr lang="en-US" sz="1391" dirty="0"/>
          </a:p>
        </p:txBody>
      </p:sp>
      <p:cxnSp>
        <p:nvCxnSpPr>
          <p:cNvPr id="14" name="Straight Connector 13">
            <a:extLst>
              <a:ext uri="{FF2B5EF4-FFF2-40B4-BE49-F238E27FC236}">
                <a16:creationId xmlns:a16="http://schemas.microsoft.com/office/drawing/2014/main" id="{0363C64E-44D1-C97E-DAA5-76B32A218C4D}"/>
              </a:ext>
            </a:extLst>
          </p:cNvPr>
          <p:cNvCxnSpPr/>
          <p:nvPr userDrawn="1"/>
        </p:nvCxnSpPr>
        <p:spPr>
          <a:xfrm>
            <a:off x="754379" y="1101851"/>
            <a:ext cx="8549640" cy="0"/>
          </a:xfrm>
          <a:prstGeom prst="line">
            <a:avLst/>
          </a:prstGeom>
          <a:ln w="28575">
            <a:solidFill>
              <a:srgbClr val="C2D1E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A802532-AE58-D0F1-B20C-5172D8BAB82E}"/>
              </a:ext>
            </a:extLst>
          </p:cNvPr>
          <p:cNvCxnSpPr/>
          <p:nvPr userDrawn="1"/>
        </p:nvCxnSpPr>
        <p:spPr>
          <a:xfrm>
            <a:off x="754378" y="2577451"/>
            <a:ext cx="8549640" cy="0"/>
          </a:xfrm>
          <a:prstGeom prst="line">
            <a:avLst/>
          </a:prstGeom>
          <a:ln w="28575">
            <a:solidFill>
              <a:srgbClr val="C2D1E2"/>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01146DD1-F2C0-82A9-8749-EFD8F74EE4DA}"/>
              </a:ext>
            </a:extLst>
          </p:cNvPr>
          <p:cNvSpPr txBox="1">
            <a:spLocks/>
          </p:cNvSpPr>
          <p:nvPr userDrawn="1"/>
        </p:nvSpPr>
        <p:spPr>
          <a:xfrm rot="16200000">
            <a:off x="8833303" y="6407221"/>
            <a:ext cx="1446188" cy="321419"/>
          </a:xfrm>
          <a:prstGeom prst="rect">
            <a:avLst/>
          </a:prstGeom>
        </p:spPr>
        <p:txBody>
          <a:bodyPr vert="horz" lIns="70658" tIns="35329" rIns="70658" bIns="35329" rtlCol="0">
            <a:normAutofit/>
          </a:bodyPr>
          <a:lstStyle>
            <a:lvl1pPr marL="0" indent="0" algn="l" defTabSz="777240" rtl="0" eaLnBrk="1" latinLnBrk="0" hangingPunct="1">
              <a:lnSpc>
                <a:spcPct val="90000"/>
              </a:lnSpc>
              <a:spcBef>
                <a:spcPts val="850"/>
              </a:spcBef>
              <a:buFont typeface="Arial" panose="020B0604020202020204" pitchFamily="34" charset="0"/>
              <a:buNone/>
              <a:defRPr sz="2400" kern="1200">
                <a:solidFill>
                  <a:schemeClr val="tx1"/>
                </a:solidFill>
                <a:latin typeface="Roboto Mono Light" panose="00000009000000000000" pitchFamily="49" charset="0"/>
                <a:ea typeface="Roboto Mono Light" panose="00000009000000000000" pitchFamily="49" charset="0"/>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773" dirty="0">
                <a:solidFill>
                  <a:srgbClr val="2D3E69"/>
                </a:solidFill>
              </a:rPr>
              <a:t>Blueprint-Local.com</a:t>
            </a:r>
          </a:p>
        </p:txBody>
      </p:sp>
      <p:sp>
        <p:nvSpPr>
          <p:cNvPr id="19" name="Subtitle 2">
            <a:extLst>
              <a:ext uri="{FF2B5EF4-FFF2-40B4-BE49-F238E27FC236}">
                <a16:creationId xmlns:a16="http://schemas.microsoft.com/office/drawing/2014/main" id="{096DE830-F216-F2C9-BC12-D691A5289CD2}"/>
              </a:ext>
            </a:extLst>
          </p:cNvPr>
          <p:cNvSpPr txBox="1">
            <a:spLocks/>
          </p:cNvSpPr>
          <p:nvPr userDrawn="1"/>
        </p:nvSpPr>
        <p:spPr>
          <a:xfrm>
            <a:off x="2854111" y="7482684"/>
            <a:ext cx="4350175" cy="191922"/>
          </a:xfrm>
          <a:prstGeom prst="rect">
            <a:avLst/>
          </a:prstGeom>
        </p:spPr>
        <p:txBody>
          <a:bodyPr vert="horz" lIns="70658" tIns="35329" rIns="70658" bIns="35329" rtlCol="0">
            <a:normAutofit/>
          </a:bodyPr>
          <a:lstStyle>
            <a:lvl1pPr marL="0" indent="0" algn="l" defTabSz="777240" rtl="0" eaLnBrk="1" latinLnBrk="0" hangingPunct="1">
              <a:lnSpc>
                <a:spcPct val="90000"/>
              </a:lnSpc>
              <a:spcBef>
                <a:spcPts val="850"/>
              </a:spcBef>
              <a:buFont typeface="Arial" panose="020B0604020202020204" pitchFamily="34" charset="0"/>
              <a:buNone/>
              <a:defRPr sz="2400" kern="1200">
                <a:solidFill>
                  <a:schemeClr val="tx1"/>
                </a:solidFill>
                <a:latin typeface="Roboto Mono Light" panose="00000009000000000000" pitchFamily="49" charset="0"/>
                <a:ea typeface="Roboto Mono Light" panose="00000009000000000000" pitchFamily="49" charset="0"/>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ctr"/>
            <a:r>
              <a:rPr lang="en-US" sz="773" dirty="0">
                <a:solidFill>
                  <a:srgbClr val="A9A9A9"/>
                </a:solidFill>
              </a:rPr>
              <a:t>Confidential – Not for Distribution</a:t>
            </a:r>
          </a:p>
        </p:txBody>
      </p:sp>
      <p:sp>
        <p:nvSpPr>
          <p:cNvPr id="4" name="TextBox 3">
            <a:extLst>
              <a:ext uri="{FF2B5EF4-FFF2-40B4-BE49-F238E27FC236}">
                <a16:creationId xmlns:a16="http://schemas.microsoft.com/office/drawing/2014/main" id="{EE62392C-D4F3-FFA3-4BA7-E4B36B4B840D}"/>
              </a:ext>
            </a:extLst>
          </p:cNvPr>
          <p:cNvSpPr txBox="1"/>
          <p:nvPr userDrawn="1"/>
        </p:nvSpPr>
        <p:spPr>
          <a:xfrm>
            <a:off x="754379" y="448549"/>
            <a:ext cx="4424204" cy="377667"/>
          </a:xfrm>
          <a:prstGeom prst="rect">
            <a:avLst/>
          </a:prstGeom>
          <a:noFill/>
        </p:spPr>
        <p:txBody>
          <a:bodyPr wrap="square" rtlCol="0">
            <a:spAutoFit/>
          </a:bodyPr>
          <a:lstStyle/>
          <a:p>
            <a:r>
              <a:rPr lang="en-US" sz="1854" b="1" dirty="0">
                <a:solidFill>
                  <a:srgbClr val="2D3E69"/>
                </a:solidFill>
                <a:latin typeface="Avenir Next LT Pro" panose="020B0504020202020204" pitchFamily="34" charset="0"/>
              </a:rPr>
              <a:t>BLUEPRINT</a:t>
            </a:r>
            <a:r>
              <a:rPr lang="en-US" sz="1854" dirty="0">
                <a:solidFill>
                  <a:schemeClr val="bg1">
                    <a:lumMod val="50000"/>
                  </a:schemeClr>
                </a:solidFill>
                <a:latin typeface="Avenir Next LT Pro" panose="020B0504020202020204" pitchFamily="34" charset="0"/>
              </a:rPr>
              <a:t>LOCAL</a:t>
            </a:r>
          </a:p>
        </p:txBody>
      </p:sp>
      <p:sp>
        <p:nvSpPr>
          <p:cNvPr id="6" name="Text Placeholder 5">
            <a:extLst>
              <a:ext uri="{FF2B5EF4-FFF2-40B4-BE49-F238E27FC236}">
                <a16:creationId xmlns:a16="http://schemas.microsoft.com/office/drawing/2014/main" id="{3E46D190-F845-727A-44B9-2E9C9397A9E3}"/>
              </a:ext>
            </a:extLst>
          </p:cNvPr>
          <p:cNvSpPr>
            <a:spLocks noGrp="1"/>
          </p:cNvSpPr>
          <p:nvPr>
            <p:ph type="body" sz="quarter" idx="10"/>
          </p:nvPr>
        </p:nvSpPr>
        <p:spPr>
          <a:xfrm>
            <a:off x="6733308" y="7478335"/>
            <a:ext cx="2570709" cy="195748"/>
          </a:xfrm>
        </p:spPr>
        <p:txBody>
          <a:bodyPr anchor="ctr">
            <a:noAutofit/>
          </a:bodyPr>
          <a:lstStyle>
            <a:lvl1pPr marL="0" indent="0" algn="r">
              <a:buNone/>
              <a:defRPr sz="770" b="0">
                <a:solidFill>
                  <a:srgbClr val="A9A9A9"/>
                </a:solidFill>
                <a:latin typeface="Roboto Mono Light" panose="00000009000000000000" pitchFamily="49" charset="0"/>
                <a:ea typeface="Roboto Mono Light" panose="00000009000000000000" pitchFamily="49" charset="0"/>
              </a:defRPr>
            </a:lvl1pPr>
            <a:lvl2pPr marL="502920" indent="0">
              <a:buNone/>
              <a:defRPr>
                <a:latin typeface="Roboto Mono Light" panose="00000009000000000000" pitchFamily="49" charset="0"/>
                <a:ea typeface="Roboto Mono Light" panose="00000009000000000000" pitchFamily="49" charset="0"/>
              </a:defRPr>
            </a:lvl2pPr>
            <a:lvl3pPr marL="1005840" indent="0">
              <a:buNone/>
              <a:defRPr>
                <a:latin typeface="Roboto Mono Light" panose="00000009000000000000" pitchFamily="49" charset="0"/>
                <a:ea typeface="Roboto Mono Light" panose="00000009000000000000" pitchFamily="49" charset="0"/>
              </a:defRPr>
            </a:lvl3pPr>
            <a:lvl4pPr marL="1508760" indent="0">
              <a:buNone/>
              <a:defRPr>
                <a:latin typeface="Roboto Mono Light" panose="00000009000000000000" pitchFamily="49" charset="0"/>
                <a:ea typeface="Roboto Mono Light" panose="00000009000000000000" pitchFamily="49" charset="0"/>
              </a:defRPr>
            </a:lvl4pPr>
            <a:lvl5pPr marL="2011680" indent="0">
              <a:buNone/>
              <a:defRPr>
                <a:latin typeface="Roboto Mono Light" panose="00000009000000000000" pitchFamily="49" charset="0"/>
                <a:ea typeface="Roboto Mono Light" panose="00000009000000000000" pitchFamily="49" charset="0"/>
              </a:defRPr>
            </a:lvl5pPr>
          </a:lstStyle>
          <a:p>
            <a:pPr lvl="0"/>
            <a:r>
              <a:rPr lang="en-US" dirty="0"/>
              <a:t>Click to edit Master text styles</a:t>
            </a:r>
          </a:p>
        </p:txBody>
      </p:sp>
    </p:spTree>
    <p:extLst>
      <p:ext uri="{BB962C8B-B14F-4D97-AF65-F5344CB8AC3E}">
        <p14:creationId xmlns:p14="http://schemas.microsoft.com/office/powerpoint/2010/main" val="93936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6F3F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378" y="1316450"/>
            <a:ext cx="8549640" cy="1069342"/>
          </a:xfrm>
          <a:prstGeom prst="rect">
            <a:avLst/>
          </a:prstGeom>
        </p:spPr>
        <p:txBody>
          <a:bodyPr anchor="ctr">
            <a:normAutofit/>
          </a:bodyPr>
          <a:lstStyle>
            <a:lvl1pPr algn="l">
              <a:spcAft>
                <a:spcPts val="600"/>
              </a:spcAft>
              <a:defRPr sz="3477" b="1">
                <a:solidFill>
                  <a:srgbClr val="5271FF"/>
                </a:solidFill>
                <a:latin typeface="Roboto" panose="02000000000000000000" pitchFamily="2" charset="0"/>
                <a:ea typeface="Roboto" panose="02000000000000000000" pitchFamily="2" charset="0"/>
              </a:defRPr>
            </a:lvl1pPr>
          </a:lstStyle>
          <a:p>
            <a:r>
              <a:rPr lang="en-US" dirty="0"/>
              <a:t>Click to edit Master title style</a:t>
            </a:r>
          </a:p>
        </p:txBody>
      </p:sp>
      <p:sp>
        <p:nvSpPr>
          <p:cNvPr id="3" name="Subtitle 2"/>
          <p:cNvSpPr>
            <a:spLocks noGrp="1"/>
          </p:cNvSpPr>
          <p:nvPr>
            <p:ph type="subTitle" idx="1"/>
          </p:nvPr>
        </p:nvSpPr>
        <p:spPr>
          <a:xfrm>
            <a:off x="754378" y="2789750"/>
            <a:ext cx="8549640" cy="539915"/>
          </a:xfrm>
          <a:prstGeom prst="rect">
            <a:avLst/>
          </a:prstGeom>
        </p:spPr>
        <p:txBody>
          <a:bodyPr anchor="ctr">
            <a:noAutofit/>
          </a:bodyPr>
          <a:lstStyle>
            <a:lvl1pPr marL="0" indent="0" algn="l">
              <a:buNone/>
              <a:defRPr sz="1800">
                <a:solidFill>
                  <a:srgbClr val="2D3E69"/>
                </a:solidFill>
                <a:latin typeface="Roboto Mono Light" panose="00000009000000000000" pitchFamily="49" charset="0"/>
                <a:ea typeface="Roboto Mono Light" panose="00000009000000000000" pitchFamily="49" charset="0"/>
              </a:defRPr>
            </a:lvl1pPr>
            <a:lvl2pPr marL="300287" indent="0" algn="ctr">
              <a:buNone/>
              <a:defRPr sz="1314"/>
            </a:lvl2pPr>
            <a:lvl3pPr marL="600573" indent="0" algn="ctr">
              <a:buNone/>
              <a:defRPr sz="1182"/>
            </a:lvl3pPr>
            <a:lvl4pPr marL="900860" indent="0" algn="ctr">
              <a:buNone/>
              <a:defRPr sz="1051"/>
            </a:lvl4pPr>
            <a:lvl5pPr marL="1201147" indent="0" algn="ctr">
              <a:buNone/>
              <a:defRPr sz="1051"/>
            </a:lvl5pPr>
            <a:lvl6pPr marL="1501433" indent="0" algn="ctr">
              <a:buNone/>
              <a:defRPr sz="1051"/>
            </a:lvl6pPr>
            <a:lvl7pPr marL="1801720" indent="0" algn="ctr">
              <a:buNone/>
              <a:defRPr sz="1051"/>
            </a:lvl7pPr>
            <a:lvl8pPr marL="2102007" indent="0" algn="ctr">
              <a:buNone/>
              <a:defRPr sz="1051"/>
            </a:lvl8pPr>
            <a:lvl9pPr marL="2402293" indent="0" algn="ctr">
              <a:buNone/>
              <a:defRPr sz="1051"/>
            </a:lvl9pPr>
          </a:lstStyle>
          <a:p>
            <a:r>
              <a:rPr lang="en-US" dirty="0"/>
              <a:t>Click to edit Master subtitle style</a:t>
            </a:r>
          </a:p>
        </p:txBody>
      </p:sp>
      <p:sp>
        <p:nvSpPr>
          <p:cNvPr id="10" name="TextBox 9">
            <a:extLst>
              <a:ext uri="{FF2B5EF4-FFF2-40B4-BE49-F238E27FC236}">
                <a16:creationId xmlns:a16="http://schemas.microsoft.com/office/drawing/2014/main" id="{B24F617B-6ED4-E944-26DD-2BB1AC911348}"/>
              </a:ext>
            </a:extLst>
          </p:cNvPr>
          <p:cNvSpPr txBox="1"/>
          <p:nvPr userDrawn="1"/>
        </p:nvSpPr>
        <p:spPr>
          <a:xfrm>
            <a:off x="2514600" y="3743504"/>
            <a:ext cx="5029200" cy="306366"/>
          </a:xfrm>
          <a:prstGeom prst="rect">
            <a:avLst/>
          </a:prstGeom>
          <a:noFill/>
        </p:spPr>
        <p:txBody>
          <a:bodyPr wrap="square">
            <a:spAutoFit/>
          </a:bodyPr>
          <a:lstStyle/>
          <a:p>
            <a:endParaRPr lang="en-US" sz="1391" dirty="0"/>
          </a:p>
        </p:txBody>
      </p:sp>
      <p:cxnSp>
        <p:nvCxnSpPr>
          <p:cNvPr id="14" name="Straight Connector 13">
            <a:extLst>
              <a:ext uri="{FF2B5EF4-FFF2-40B4-BE49-F238E27FC236}">
                <a16:creationId xmlns:a16="http://schemas.microsoft.com/office/drawing/2014/main" id="{0363C64E-44D1-C97E-DAA5-76B32A218C4D}"/>
              </a:ext>
            </a:extLst>
          </p:cNvPr>
          <p:cNvCxnSpPr/>
          <p:nvPr userDrawn="1"/>
        </p:nvCxnSpPr>
        <p:spPr>
          <a:xfrm>
            <a:off x="754379" y="1101851"/>
            <a:ext cx="8549640" cy="0"/>
          </a:xfrm>
          <a:prstGeom prst="line">
            <a:avLst/>
          </a:prstGeom>
          <a:ln w="28575">
            <a:solidFill>
              <a:srgbClr val="C2D1E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A802532-AE58-D0F1-B20C-5172D8BAB82E}"/>
              </a:ext>
            </a:extLst>
          </p:cNvPr>
          <p:cNvCxnSpPr/>
          <p:nvPr userDrawn="1"/>
        </p:nvCxnSpPr>
        <p:spPr>
          <a:xfrm>
            <a:off x="754378" y="2577451"/>
            <a:ext cx="8549640" cy="0"/>
          </a:xfrm>
          <a:prstGeom prst="line">
            <a:avLst/>
          </a:prstGeom>
          <a:ln w="28575">
            <a:solidFill>
              <a:srgbClr val="C2D1E2"/>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01146DD1-F2C0-82A9-8749-EFD8F74EE4DA}"/>
              </a:ext>
            </a:extLst>
          </p:cNvPr>
          <p:cNvSpPr txBox="1">
            <a:spLocks/>
          </p:cNvSpPr>
          <p:nvPr userDrawn="1"/>
        </p:nvSpPr>
        <p:spPr>
          <a:xfrm rot="16200000">
            <a:off x="8833303" y="6407221"/>
            <a:ext cx="1446188" cy="321419"/>
          </a:xfrm>
          <a:prstGeom prst="rect">
            <a:avLst/>
          </a:prstGeom>
        </p:spPr>
        <p:txBody>
          <a:bodyPr vert="horz" lIns="70658" tIns="35329" rIns="70658" bIns="35329" rtlCol="0">
            <a:normAutofit/>
          </a:bodyPr>
          <a:lstStyle>
            <a:lvl1pPr marL="0" indent="0" algn="l" defTabSz="777240" rtl="0" eaLnBrk="1" latinLnBrk="0" hangingPunct="1">
              <a:lnSpc>
                <a:spcPct val="90000"/>
              </a:lnSpc>
              <a:spcBef>
                <a:spcPts val="850"/>
              </a:spcBef>
              <a:buFont typeface="Arial" panose="020B0604020202020204" pitchFamily="34" charset="0"/>
              <a:buNone/>
              <a:defRPr sz="2400" kern="1200">
                <a:solidFill>
                  <a:schemeClr val="tx1"/>
                </a:solidFill>
                <a:latin typeface="Roboto Mono Light" panose="00000009000000000000" pitchFamily="49" charset="0"/>
                <a:ea typeface="Roboto Mono Light" panose="00000009000000000000" pitchFamily="49" charset="0"/>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773" dirty="0">
                <a:solidFill>
                  <a:srgbClr val="2D3E69"/>
                </a:solidFill>
              </a:rPr>
              <a:t>Blueprint-Local.com</a:t>
            </a:r>
          </a:p>
        </p:txBody>
      </p:sp>
      <p:sp>
        <p:nvSpPr>
          <p:cNvPr id="19" name="Subtitle 2">
            <a:extLst>
              <a:ext uri="{FF2B5EF4-FFF2-40B4-BE49-F238E27FC236}">
                <a16:creationId xmlns:a16="http://schemas.microsoft.com/office/drawing/2014/main" id="{096DE830-F216-F2C9-BC12-D691A5289CD2}"/>
              </a:ext>
            </a:extLst>
          </p:cNvPr>
          <p:cNvSpPr txBox="1">
            <a:spLocks/>
          </p:cNvSpPr>
          <p:nvPr userDrawn="1"/>
        </p:nvSpPr>
        <p:spPr>
          <a:xfrm>
            <a:off x="2854111" y="7482684"/>
            <a:ext cx="4350175" cy="191922"/>
          </a:xfrm>
          <a:prstGeom prst="rect">
            <a:avLst/>
          </a:prstGeom>
        </p:spPr>
        <p:txBody>
          <a:bodyPr vert="horz" lIns="70658" tIns="35329" rIns="70658" bIns="35329" rtlCol="0">
            <a:normAutofit/>
          </a:bodyPr>
          <a:lstStyle>
            <a:lvl1pPr marL="0" indent="0" algn="l" defTabSz="777240" rtl="0" eaLnBrk="1" latinLnBrk="0" hangingPunct="1">
              <a:lnSpc>
                <a:spcPct val="90000"/>
              </a:lnSpc>
              <a:spcBef>
                <a:spcPts val="850"/>
              </a:spcBef>
              <a:buFont typeface="Arial" panose="020B0604020202020204" pitchFamily="34" charset="0"/>
              <a:buNone/>
              <a:defRPr sz="2400" kern="1200">
                <a:solidFill>
                  <a:schemeClr val="tx1"/>
                </a:solidFill>
                <a:latin typeface="Roboto Mono Light" panose="00000009000000000000" pitchFamily="49" charset="0"/>
                <a:ea typeface="Roboto Mono Light" panose="00000009000000000000" pitchFamily="49" charset="0"/>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ctr"/>
            <a:r>
              <a:rPr lang="en-US" sz="773" dirty="0">
                <a:solidFill>
                  <a:srgbClr val="A9A9A9"/>
                </a:solidFill>
              </a:rPr>
              <a:t>Confidential – Not for Distribution</a:t>
            </a:r>
          </a:p>
        </p:txBody>
      </p:sp>
      <p:sp>
        <p:nvSpPr>
          <p:cNvPr id="4" name="TextBox 3">
            <a:extLst>
              <a:ext uri="{FF2B5EF4-FFF2-40B4-BE49-F238E27FC236}">
                <a16:creationId xmlns:a16="http://schemas.microsoft.com/office/drawing/2014/main" id="{EE62392C-D4F3-FFA3-4BA7-E4B36B4B840D}"/>
              </a:ext>
            </a:extLst>
          </p:cNvPr>
          <p:cNvSpPr txBox="1"/>
          <p:nvPr userDrawn="1"/>
        </p:nvSpPr>
        <p:spPr>
          <a:xfrm>
            <a:off x="754379" y="448549"/>
            <a:ext cx="4424204" cy="377667"/>
          </a:xfrm>
          <a:prstGeom prst="rect">
            <a:avLst/>
          </a:prstGeom>
          <a:noFill/>
        </p:spPr>
        <p:txBody>
          <a:bodyPr wrap="square" rtlCol="0">
            <a:spAutoFit/>
          </a:bodyPr>
          <a:lstStyle/>
          <a:p>
            <a:r>
              <a:rPr lang="en-US" sz="1854" b="1" dirty="0">
                <a:solidFill>
                  <a:srgbClr val="2D3E69"/>
                </a:solidFill>
                <a:latin typeface="Avenir Next LT Pro" panose="020B0504020202020204" pitchFamily="34" charset="0"/>
              </a:rPr>
              <a:t>BLUEPRINT</a:t>
            </a:r>
            <a:r>
              <a:rPr lang="en-US" sz="1854" dirty="0">
                <a:solidFill>
                  <a:schemeClr val="bg1">
                    <a:lumMod val="50000"/>
                  </a:schemeClr>
                </a:solidFill>
                <a:latin typeface="Avenir Next LT Pro" panose="020B0504020202020204" pitchFamily="34" charset="0"/>
              </a:rPr>
              <a:t>LOCAL</a:t>
            </a:r>
          </a:p>
        </p:txBody>
      </p:sp>
      <p:sp>
        <p:nvSpPr>
          <p:cNvPr id="6" name="Text Placeholder 5">
            <a:extLst>
              <a:ext uri="{FF2B5EF4-FFF2-40B4-BE49-F238E27FC236}">
                <a16:creationId xmlns:a16="http://schemas.microsoft.com/office/drawing/2014/main" id="{3E46D190-F845-727A-44B9-2E9C9397A9E3}"/>
              </a:ext>
            </a:extLst>
          </p:cNvPr>
          <p:cNvSpPr>
            <a:spLocks noGrp="1"/>
          </p:cNvSpPr>
          <p:nvPr>
            <p:ph type="body" sz="quarter" idx="10"/>
          </p:nvPr>
        </p:nvSpPr>
        <p:spPr>
          <a:xfrm>
            <a:off x="6733308" y="7478335"/>
            <a:ext cx="2570709" cy="195748"/>
          </a:xfrm>
        </p:spPr>
        <p:txBody>
          <a:bodyPr anchor="ctr">
            <a:noAutofit/>
          </a:bodyPr>
          <a:lstStyle>
            <a:lvl1pPr marL="0" indent="0" algn="r">
              <a:buNone/>
              <a:defRPr sz="770" b="0">
                <a:solidFill>
                  <a:srgbClr val="A9A9A9"/>
                </a:solidFill>
                <a:latin typeface="Roboto Mono Light" panose="00000009000000000000" pitchFamily="49" charset="0"/>
                <a:ea typeface="Roboto Mono Light" panose="00000009000000000000" pitchFamily="49" charset="0"/>
              </a:defRPr>
            </a:lvl1pPr>
            <a:lvl2pPr marL="502920" indent="0">
              <a:buNone/>
              <a:defRPr>
                <a:latin typeface="Roboto Mono Light" panose="00000009000000000000" pitchFamily="49" charset="0"/>
                <a:ea typeface="Roboto Mono Light" panose="00000009000000000000" pitchFamily="49" charset="0"/>
              </a:defRPr>
            </a:lvl2pPr>
            <a:lvl3pPr marL="1005840" indent="0">
              <a:buNone/>
              <a:defRPr>
                <a:latin typeface="Roboto Mono Light" panose="00000009000000000000" pitchFamily="49" charset="0"/>
                <a:ea typeface="Roboto Mono Light" panose="00000009000000000000" pitchFamily="49" charset="0"/>
              </a:defRPr>
            </a:lvl3pPr>
            <a:lvl4pPr marL="1508760" indent="0">
              <a:buNone/>
              <a:defRPr>
                <a:latin typeface="Roboto Mono Light" panose="00000009000000000000" pitchFamily="49" charset="0"/>
                <a:ea typeface="Roboto Mono Light" panose="00000009000000000000" pitchFamily="49" charset="0"/>
              </a:defRPr>
            </a:lvl4pPr>
            <a:lvl5pPr marL="2011680" indent="0">
              <a:buNone/>
              <a:defRPr>
                <a:latin typeface="Roboto Mono Light" panose="00000009000000000000" pitchFamily="49" charset="0"/>
                <a:ea typeface="Roboto Mono Light" panose="00000009000000000000" pitchFamily="49" charset="0"/>
              </a:defRPr>
            </a:lvl5pPr>
          </a:lstStyle>
          <a:p>
            <a:pPr lvl="0"/>
            <a:r>
              <a:rPr lang="en-US" dirty="0"/>
              <a:t>Click to edit Master text styles</a:t>
            </a:r>
          </a:p>
        </p:txBody>
      </p:sp>
    </p:spTree>
    <p:extLst>
      <p:ext uri="{BB962C8B-B14F-4D97-AF65-F5344CB8AC3E}">
        <p14:creationId xmlns:p14="http://schemas.microsoft.com/office/powerpoint/2010/main" val="3144231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B1D4DC7-FC88-6F1A-0D97-5424D0ED5A19}"/>
              </a:ext>
            </a:extLst>
          </p:cNvPr>
          <p:cNvSpPr/>
          <p:nvPr userDrawn="1"/>
        </p:nvSpPr>
        <p:spPr>
          <a:xfrm>
            <a:off x="0" y="0"/>
            <a:ext cx="387393" cy="7772400"/>
          </a:xfrm>
          <a:prstGeom prst="rect">
            <a:avLst/>
          </a:prstGeom>
          <a:solidFill>
            <a:srgbClr val="2D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1515" y="438420"/>
            <a:ext cx="8675370" cy="666844"/>
          </a:xfrm>
        </p:spPr>
        <p:txBody>
          <a:bodyPr>
            <a:normAutofit/>
          </a:bodyPr>
          <a:lstStyle>
            <a:lvl1pPr>
              <a:defRPr sz="2800" b="1">
                <a:solidFill>
                  <a:srgbClr val="5271FF"/>
                </a:solidFill>
                <a:latin typeface="Roboto" panose="02000000000000000000" pitchFamily="2" charset="0"/>
                <a:ea typeface="Roboto" panose="020000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691515" y="1765281"/>
            <a:ext cx="8675370" cy="5568695"/>
          </a:xfrm>
        </p:spPr>
        <p:txBody>
          <a:bodyPr>
            <a:normAutofit/>
          </a:bodyPr>
          <a:lstStyle>
            <a:lvl1pPr marL="0" indent="0">
              <a:buNone/>
              <a:defRPr sz="1400">
                <a:latin typeface="Roboto" panose="02000000000000000000" pitchFamily="2" charset="0"/>
                <a:ea typeface="Roboto" panose="02000000000000000000" pitchFamily="2" charset="0"/>
              </a:defRPr>
            </a:lvl1pPr>
            <a:lvl2pPr marL="502920" indent="0">
              <a:buNone/>
              <a:defRPr>
                <a:latin typeface="Roboto" panose="02000000000000000000" pitchFamily="2" charset="0"/>
                <a:ea typeface="Roboto" panose="02000000000000000000" pitchFamily="2" charset="0"/>
              </a:defRPr>
            </a:lvl2pPr>
            <a:lvl3pPr marL="1005840" indent="0">
              <a:buNone/>
              <a:defRPr>
                <a:latin typeface="Roboto" panose="02000000000000000000" pitchFamily="2" charset="0"/>
                <a:ea typeface="Roboto" panose="02000000000000000000" pitchFamily="2" charset="0"/>
              </a:defRPr>
            </a:lvl3pPr>
            <a:lvl4pPr marL="1508760" indent="0">
              <a:buNone/>
              <a:defRPr>
                <a:latin typeface="Roboto" panose="02000000000000000000" pitchFamily="2" charset="0"/>
                <a:ea typeface="Roboto" panose="02000000000000000000" pitchFamily="2" charset="0"/>
              </a:defRPr>
            </a:lvl4pPr>
            <a:lvl5pPr marL="2011680" indent="0">
              <a:buNone/>
              <a:defRPr>
                <a:latin typeface="Roboto" panose="02000000000000000000" pitchFamily="2" charset="0"/>
                <a:ea typeface="Roboto" panose="02000000000000000000" pitchFamily="2" charset="0"/>
              </a:defRPr>
            </a:lvl5pPr>
          </a:lstStyle>
          <a:p>
            <a:pPr lvl="0"/>
            <a:r>
              <a:rPr lang="en-US" dirty="0"/>
              <a:t>Click to edit Master text styles</a:t>
            </a:r>
          </a:p>
        </p:txBody>
      </p:sp>
      <p:pic>
        <p:nvPicPr>
          <p:cNvPr id="7" name="Picture 6">
            <a:extLst>
              <a:ext uri="{FF2B5EF4-FFF2-40B4-BE49-F238E27FC236}">
                <a16:creationId xmlns:a16="http://schemas.microsoft.com/office/drawing/2014/main" id="{15525EC5-7DC3-4CBC-7A21-F133321DBB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55965" y="0"/>
            <a:ext cx="502766" cy="7772400"/>
          </a:xfrm>
          <a:prstGeom prst="rect">
            <a:avLst/>
          </a:prstGeom>
        </p:spPr>
      </p:pic>
      <p:sp>
        <p:nvSpPr>
          <p:cNvPr id="8" name="Subtitle 2">
            <a:extLst>
              <a:ext uri="{FF2B5EF4-FFF2-40B4-BE49-F238E27FC236}">
                <a16:creationId xmlns:a16="http://schemas.microsoft.com/office/drawing/2014/main" id="{5E7A0B9A-1717-002D-77C1-DF96D548C2CE}"/>
              </a:ext>
            </a:extLst>
          </p:cNvPr>
          <p:cNvSpPr txBox="1">
            <a:spLocks/>
          </p:cNvSpPr>
          <p:nvPr userDrawn="1"/>
        </p:nvSpPr>
        <p:spPr>
          <a:xfrm>
            <a:off x="2854111" y="7482684"/>
            <a:ext cx="4350175" cy="191922"/>
          </a:xfrm>
          <a:prstGeom prst="rect">
            <a:avLst/>
          </a:prstGeom>
        </p:spPr>
        <p:txBody>
          <a:bodyPr vert="horz" lIns="70658" tIns="35329" rIns="70658" bIns="35329" rtlCol="0">
            <a:normAutofit/>
          </a:bodyPr>
          <a:lstStyle>
            <a:lvl1pPr marL="0" indent="0" algn="l" defTabSz="777240" rtl="0" eaLnBrk="1" latinLnBrk="0" hangingPunct="1">
              <a:lnSpc>
                <a:spcPct val="90000"/>
              </a:lnSpc>
              <a:spcBef>
                <a:spcPts val="850"/>
              </a:spcBef>
              <a:buFont typeface="Arial" panose="020B0604020202020204" pitchFamily="34" charset="0"/>
              <a:buNone/>
              <a:defRPr sz="2400" kern="1200">
                <a:solidFill>
                  <a:schemeClr val="tx1"/>
                </a:solidFill>
                <a:latin typeface="Roboto Mono Light" panose="00000009000000000000" pitchFamily="49" charset="0"/>
                <a:ea typeface="Roboto Mono Light" panose="00000009000000000000" pitchFamily="49" charset="0"/>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ctr"/>
            <a:r>
              <a:rPr lang="en-US" sz="773" dirty="0">
                <a:solidFill>
                  <a:srgbClr val="A9A9A9"/>
                </a:solidFill>
              </a:rPr>
              <a:t>Confidential – Not for Distribution</a:t>
            </a:r>
          </a:p>
        </p:txBody>
      </p:sp>
      <p:cxnSp>
        <p:nvCxnSpPr>
          <p:cNvPr id="9" name="Straight Connector 8">
            <a:extLst>
              <a:ext uri="{FF2B5EF4-FFF2-40B4-BE49-F238E27FC236}">
                <a16:creationId xmlns:a16="http://schemas.microsoft.com/office/drawing/2014/main" id="{DD27893F-B952-409A-5D33-A82E67C2DD7E}"/>
              </a:ext>
            </a:extLst>
          </p:cNvPr>
          <p:cNvCxnSpPr>
            <a:cxnSpLocks/>
          </p:cNvCxnSpPr>
          <p:nvPr userDrawn="1"/>
        </p:nvCxnSpPr>
        <p:spPr>
          <a:xfrm>
            <a:off x="682643" y="7446631"/>
            <a:ext cx="1152149"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33">
            <a:extLst>
              <a:ext uri="{FF2B5EF4-FFF2-40B4-BE49-F238E27FC236}">
                <a16:creationId xmlns:a16="http://schemas.microsoft.com/office/drawing/2014/main" id="{7E9D4147-7A35-FA62-28A2-499A53C04F7B}"/>
              </a:ext>
            </a:extLst>
          </p:cNvPr>
          <p:cNvSpPr>
            <a:spLocks noGrp="1"/>
          </p:cNvSpPr>
          <p:nvPr>
            <p:ph type="body" sz="quarter" idx="23" hasCustomPrompt="1"/>
          </p:nvPr>
        </p:nvSpPr>
        <p:spPr>
          <a:xfrm>
            <a:off x="691514" y="7482683"/>
            <a:ext cx="772459" cy="191922"/>
          </a:xfrm>
        </p:spPr>
        <p:txBody>
          <a:bodyPr>
            <a:normAutofit/>
          </a:bodyPr>
          <a:lstStyle>
            <a:lvl1pPr marL="0" indent="0" algn="l">
              <a:buNone/>
              <a:defRPr sz="773">
                <a:solidFill>
                  <a:srgbClr val="5271FF"/>
                </a:solidFill>
                <a:latin typeface="Roboto Mono Light" panose="00000009000000000000" pitchFamily="49" charset="0"/>
                <a:ea typeface="Roboto Mono Light" panose="00000009000000000000" pitchFamily="49" charset="0"/>
              </a:defRPr>
            </a:lvl1pPr>
            <a:lvl2pPr marL="300287" indent="0">
              <a:buNone/>
              <a:defRPr/>
            </a:lvl2pPr>
            <a:lvl3pPr marL="600573" indent="0">
              <a:buNone/>
              <a:defRPr/>
            </a:lvl3pPr>
            <a:lvl4pPr marL="900860" indent="0">
              <a:buNone/>
              <a:defRPr/>
            </a:lvl4pPr>
            <a:lvl5pPr marL="1201147" indent="0">
              <a:buNone/>
              <a:defRPr/>
            </a:lvl5pPr>
          </a:lstStyle>
          <a:p>
            <a:pPr lvl="0"/>
            <a:fld id="{E3C14D57-9FF0-435F-ADC9-D5FC6F2ECCE7}" type="slidenum">
              <a:rPr lang="en-US" smtClean="0"/>
              <a:t>‹#›</a:t>
            </a:fld>
            <a:endParaRPr lang="en-US" dirty="0"/>
          </a:p>
        </p:txBody>
      </p:sp>
      <p:cxnSp>
        <p:nvCxnSpPr>
          <p:cNvPr id="11" name="Straight Connector 10">
            <a:extLst>
              <a:ext uri="{FF2B5EF4-FFF2-40B4-BE49-F238E27FC236}">
                <a16:creationId xmlns:a16="http://schemas.microsoft.com/office/drawing/2014/main" id="{7E3F0AB1-250E-15EE-5D62-3AE8609FE4B6}"/>
              </a:ext>
            </a:extLst>
          </p:cNvPr>
          <p:cNvCxnSpPr/>
          <p:nvPr userDrawn="1"/>
        </p:nvCxnSpPr>
        <p:spPr>
          <a:xfrm>
            <a:off x="754379" y="1101851"/>
            <a:ext cx="8549640" cy="0"/>
          </a:xfrm>
          <a:prstGeom prst="line">
            <a:avLst/>
          </a:prstGeom>
          <a:ln w="28575">
            <a:solidFill>
              <a:srgbClr val="C2D1E2"/>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13F41CED-10E8-C310-92B1-092FB9FE9006}"/>
              </a:ext>
            </a:extLst>
          </p:cNvPr>
          <p:cNvSpPr>
            <a:spLocks noGrp="1"/>
          </p:cNvSpPr>
          <p:nvPr>
            <p:ph sz="quarter" idx="24"/>
          </p:nvPr>
        </p:nvSpPr>
        <p:spPr>
          <a:xfrm>
            <a:off x="692150" y="1254125"/>
            <a:ext cx="8674100" cy="401638"/>
          </a:xfrm>
        </p:spPr>
        <p:txBody>
          <a:bodyPr anchor="ctr">
            <a:noAutofit/>
          </a:bodyPr>
          <a:lstStyle>
            <a:lvl1pPr marL="0" indent="0">
              <a:buNone/>
              <a:defRPr sz="1850" b="1">
                <a:solidFill>
                  <a:srgbClr val="2D3E69"/>
                </a:solidFill>
                <a:latin typeface="Roboto" panose="02000000000000000000" pitchFamily="2" charset="0"/>
                <a:ea typeface="Roboto" panose="02000000000000000000" pitchFamily="2" charset="0"/>
              </a:defRPr>
            </a:lvl1pPr>
            <a:lvl2pPr marL="502920" indent="0">
              <a:buNone/>
              <a:defRPr sz="1850">
                <a:latin typeface="Roboto" panose="02000000000000000000" pitchFamily="2" charset="0"/>
                <a:ea typeface="Roboto" panose="02000000000000000000" pitchFamily="2" charset="0"/>
              </a:defRPr>
            </a:lvl2pPr>
            <a:lvl3pPr marL="1005840" indent="0">
              <a:buNone/>
              <a:defRPr sz="1850">
                <a:latin typeface="Roboto" panose="02000000000000000000" pitchFamily="2" charset="0"/>
                <a:ea typeface="Roboto" panose="02000000000000000000" pitchFamily="2" charset="0"/>
              </a:defRPr>
            </a:lvl3pPr>
            <a:lvl4pPr marL="1508760" indent="0">
              <a:buNone/>
              <a:defRPr sz="1850">
                <a:latin typeface="Roboto" panose="02000000000000000000" pitchFamily="2" charset="0"/>
                <a:ea typeface="Roboto" panose="02000000000000000000" pitchFamily="2" charset="0"/>
              </a:defRPr>
            </a:lvl4pPr>
            <a:lvl5pPr marL="2011680" indent="0">
              <a:buNone/>
              <a:defRPr sz="185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4" name="TextBox 13">
            <a:extLst>
              <a:ext uri="{FF2B5EF4-FFF2-40B4-BE49-F238E27FC236}">
                <a16:creationId xmlns:a16="http://schemas.microsoft.com/office/drawing/2014/main" id="{37D4C9D7-8A7E-913D-1B0E-6519D77B71F7}"/>
              </a:ext>
            </a:extLst>
          </p:cNvPr>
          <p:cNvSpPr txBox="1"/>
          <p:nvPr userDrawn="1"/>
        </p:nvSpPr>
        <p:spPr>
          <a:xfrm rot="16200000">
            <a:off x="-3600295" y="3709590"/>
            <a:ext cx="7591480" cy="338554"/>
          </a:xfrm>
          <a:prstGeom prst="rect">
            <a:avLst/>
          </a:prstGeom>
          <a:noFill/>
        </p:spPr>
        <p:txBody>
          <a:bodyPr wrap="square" rtlCol="0">
            <a:spAutoFit/>
          </a:bodyPr>
          <a:lstStyle/>
          <a:p>
            <a:pPr algn="ctr"/>
            <a:r>
              <a:rPr lang="en-US" sz="1600" b="1" dirty="0">
                <a:solidFill>
                  <a:schemeClr val="bg1"/>
                </a:solidFill>
                <a:latin typeface="Avenir Next LT Pro" panose="020B0504020202020204" pitchFamily="34" charset="0"/>
              </a:rPr>
              <a:t>BLUEPRINT</a:t>
            </a:r>
            <a:r>
              <a:rPr lang="en-US" sz="1600" dirty="0">
                <a:solidFill>
                  <a:srgbClr val="A9A9A9"/>
                </a:solidFill>
                <a:latin typeface="Avenir Next LT Pro" panose="020B0504020202020204" pitchFamily="34" charset="0"/>
              </a:rPr>
              <a:t>LOCAL</a:t>
            </a:r>
          </a:p>
        </p:txBody>
      </p:sp>
    </p:spTree>
    <p:extLst>
      <p:ext uri="{BB962C8B-B14F-4D97-AF65-F5344CB8AC3E}">
        <p14:creationId xmlns:p14="http://schemas.microsoft.com/office/powerpoint/2010/main" val="215431605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7EE7461-369C-010D-3423-C59C9A92D068}"/>
              </a:ext>
            </a:extLst>
          </p:cNvPr>
          <p:cNvSpPr txBox="1"/>
          <p:nvPr userDrawn="1"/>
        </p:nvSpPr>
        <p:spPr>
          <a:xfrm>
            <a:off x="754379" y="2870863"/>
            <a:ext cx="5029200" cy="306366"/>
          </a:xfrm>
          <a:prstGeom prst="rect">
            <a:avLst/>
          </a:prstGeom>
          <a:noFill/>
        </p:spPr>
        <p:txBody>
          <a:bodyPr wrap="square">
            <a:spAutoFit/>
          </a:bodyPr>
          <a:lstStyle/>
          <a:p>
            <a:endParaRPr lang="en-US" sz="1391" dirty="0"/>
          </a:p>
        </p:txBody>
      </p:sp>
      <p:sp>
        <p:nvSpPr>
          <p:cNvPr id="12" name="Subtitle 2">
            <a:extLst>
              <a:ext uri="{FF2B5EF4-FFF2-40B4-BE49-F238E27FC236}">
                <a16:creationId xmlns:a16="http://schemas.microsoft.com/office/drawing/2014/main" id="{FCFA32B1-A4F7-2F7E-5A9C-A96A6D6892B1}"/>
              </a:ext>
            </a:extLst>
          </p:cNvPr>
          <p:cNvSpPr txBox="1">
            <a:spLocks/>
          </p:cNvSpPr>
          <p:nvPr userDrawn="1"/>
        </p:nvSpPr>
        <p:spPr>
          <a:xfrm>
            <a:off x="2854111" y="7482684"/>
            <a:ext cx="4350175" cy="191922"/>
          </a:xfrm>
          <a:prstGeom prst="rect">
            <a:avLst/>
          </a:prstGeom>
        </p:spPr>
        <p:txBody>
          <a:bodyPr vert="horz" lIns="70658" tIns="35329" rIns="70658" bIns="35329" rtlCol="0">
            <a:normAutofit/>
          </a:bodyPr>
          <a:lstStyle>
            <a:lvl1pPr marL="0" indent="0" algn="l" defTabSz="777240" rtl="0" eaLnBrk="1" latinLnBrk="0" hangingPunct="1">
              <a:lnSpc>
                <a:spcPct val="90000"/>
              </a:lnSpc>
              <a:spcBef>
                <a:spcPts val="850"/>
              </a:spcBef>
              <a:buFont typeface="Arial" panose="020B0604020202020204" pitchFamily="34" charset="0"/>
              <a:buNone/>
              <a:defRPr sz="2400" kern="1200">
                <a:solidFill>
                  <a:schemeClr val="tx1"/>
                </a:solidFill>
                <a:latin typeface="Roboto Mono Light" panose="00000009000000000000" pitchFamily="49" charset="0"/>
                <a:ea typeface="Roboto Mono Light" panose="00000009000000000000" pitchFamily="49" charset="0"/>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ctr"/>
            <a:r>
              <a:rPr lang="en-US" sz="773" dirty="0">
                <a:solidFill>
                  <a:srgbClr val="A9A9A9"/>
                </a:solidFill>
              </a:rPr>
              <a:t>Confidential – Not for Distribution</a:t>
            </a:r>
          </a:p>
        </p:txBody>
      </p:sp>
      <p:pic>
        <p:nvPicPr>
          <p:cNvPr id="14" name="Picture 13">
            <a:extLst>
              <a:ext uri="{FF2B5EF4-FFF2-40B4-BE49-F238E27FC236}">
                <a16:creationId xmlns:a16="http://schemas.microsoft.com/office/drawing/2014/main" id="{75E42D00-0CFF-8431-02BC-56E91A225B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55965" y="0"/>
            <a:ext cx="502766" cy="7772400"/>
          </a:xfrm>
          <a:prstGeom prst="rect">
            <a:avLst/>
          </a:prstGeom>
        </p:spPr>
      </p:pic>
      <p:cxnSp>
        <p:nvCxnSpPr>
          <p:cNvPr id="15" name="Straight Connector 14">
            <a:extLst>
              <a:ext uri="{FF2B5EF4-FFF2-40B4-BE49-F238E27FC236}">
                <a16:creationId xmlns:a16="http://schemas.microsoft.com/office/drawing/2014/main" id="{8B973B78-E1D0-3B23-6B80-DE3807F7A831}"/>
              </a:ext>
            </a:extLst>
          </p:cNvPr>
          <p:cNvCxnSpPr>
            <a:cxnSpLocks/>
          </p:cNvCxnSpPr>
          <p:nvPr userDrawn="1"/>
        </p:nvCxnSpPr>
        <p:spPr>
          <a:xfrm>
            <a:off x="682643" y="7446631"/>
            <a:ext cx="1152149"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33">
            <a:extLst>
              <a:ext uri="{FF2B5EF4-FFF2-40B4-BE49-F238E27FC236}">
                <a16:creationId xmlns:a16="http://schemas.microsoft.com/office/drawing/2014/main" id="{F5E7EFA7-B496-954D-8264-BCC799DB09D6}"/>
              </a:ext>
            </a:extLst>
          </p:cNvPr>
          <p:cNvSpPr>
            <a:spLocks noGrp="1"/>
          </p:cNvSpPr>
          <p:nvPr>
            <p:ph type="body" sz="quarter" idx="23" hasCustomPrompt="1"/>
          </p:nvPr>
        </p:nvSpPr>
        <p:spPr>
          <a:xfrm>
            <a:off x="691514" y="7482683"/>
            <a:ext cx="772459" cy="191922"/>
          </a:xfrm>
        </p:spPr>
        <p:txBody>
          <a:bodyPr>
            <a:normAutofit/>
          </a:bodyPr>
          <a:lstStyle>
            <a:lvl1pPr marL="0" indent="0" algn="l">
              <a:buNone/>
              <a:defRPr sz="773">
                <a:solidFill>
                  <a:srgbClr val="5271FF"/>
                </a:solidFill>
                <a:latin typeface="Roboto Mono Light" panose="00000009000000000000" pitchFamily="49" charset="0"/>
                <a:ea typeface="Roboto Mono Light" panose="00000009000000000000" pitchFamily="49" charset="0"/>
              </a:defRPr>
            </a:lvl1pPr>
            <a:lvl2pPr marL="300287" indent="0">
              <a:buNone/>
              <a:defRPr/>
            </a:lvl2pPr>
            <a:lvl3pPr marL="600573" indent="0">
              <a:buNone/>
              <a:defRPr/>
            </a:lvl3pPr>
            <a:lvl4pPr marL="900860" indent="0">
              <a:buNone/>
              <a:defRPr/>
            </a:lvl4pPr>
            <a:lvl5pPr marL="1201147" indent="0">
              <a:buNone/>
              <a:defRPr/>
            </a:lvl5pPr>
          </a:lstStyle>
          <a:p>
            <a:pPr lvl="0"/>
            <a:fld id="{E3C14D57-9FF0-435F-ADC9-D5FC6F2ECCE7}" type="slidenum">
              <a:rPr lang="en-US" smtClean="0"/>
              <a:t>‹#›</a:t>
            </a:fld>
            <a:endParaRPr lang="en-US" dirty="0"/>
          </a:p>
        </p:txBody>
      </p:sp>
      <p:sp>
        <p:nvSpPr>
          <p:cNvPr id="19" name="Rectangle 18">
            <a:extLst>
              <a:ext uri="{FF2B5EF4-FFF2-40B4-BE49-F238E27FC236}">
                <a16:creationId xmlns:a16="http://schemas.microsoft.com/office/drawing/2014/main" id="{85FA8787-5579-95E0-8013-3F2CE4C69FB8}"/>
              </a:ext>
            </a:extLst>
          </p:cNvPr>
          <p:cNvSpPr/>
          <p:nvPr userDrawn="1"/>
        </p:nvSpPr>
        <p:spPr>
          <a:xfrm>
            <a:off x="0" y="0"/>
            <a:ext cx="387393" cy="7772400"/>
          </a:xfrm>
          <a:prstGeom prst="rect">
            <a:avLst/>
          </a:prstGeom>
          <a:solidFill>
            <a:srgbClr val="2D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1F0C43F-455C-F340-F0D2-BD29579C27F7}"/>
              </a:ext>
            </a:extLst>
          </p:cNvPr>
          <p:cNvSpPr txBox="1"/>
          <p:nvPr userDrawn="1"/>
        </p:nvSpPr>
        <p:spPr>
          <a:xfrm rot="16200000">
            <a:off x="-3600295" y="3709590"/>
            <a:ext cx="7591480" cy="338554"/>
          </a:xfrm>
          <a:prstGeom prst="rect">
            <a:avLst/>
          </a:prstGeom>
          <a:noFill/>
        </p:spPr>
        <p:txBody>
          <a:bodyPr wrap="square" rtlCol="0">
            <a:spAutoFit/>
          </a:bodyPr>
          <a:lstStyle/>
          <a:p>
            <a:pPr algn="ctr"/>
            <a:r>
              <a:rPr lang="en-US" sz="1600" b="1" dirty="0">
                <a:solidFill>
                  <a:schemeClr val="bg1"/>
                </a:solidFill>
                <a:latin typeface="Avenir Next LT Pro" panose="020B0504020202020204" pitchFamily="34" charset="0"/>
              </a:rPr>
              <a:t>BLUEPRINT</a:t>
            </a:r>
            <a:r>
              <a:rPr lang="en-US" sz="1600" dirty="0">
                <a:solidFill>
                  <a:srgbClr val="A9A9A9"/>
                </a:solidFill>
                <a:latin typeface="Avenir Next LT Pro" panose="020B0504020202020204" pitchFamily="34" charset="0"/>
              </a:rPr>
              <a:t>LOCAL</a:t>
            </a:r>
          </a:p>
        </p:txBody>
      </p:sp>
    </p:spTree>
    <p:extLst>
      <p:ext uri="{BB962C8B-B14F-4D97-AF65-F5344CB8AC3E}">
        <p14:creationId xmlns:p14="http://schemas.microsoft.com/office/powerpoint/2010/main" val="38154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sclosures">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516" y="973353"/>
            <a:ext cx="8675370" cy="6360624"/>
          </a:xfrm>
          <a:prstGeom prst="rect">
            <a:avLst/>
          </a:prstGeom>
        </p:spPr>
        <p:txBody>
          <a:bodyPr>
            <a:normAutofit/>
          </a:bodyPr>
          <a:lstStyle>
            <a:lvl1pPr marL="0" indent="0" algn="just">
              <a:buNone/>
              <a:defRPr sz="773">
                <a:latin typeface="Roboto" panose="02000000000000000000" pitchFamily="2" charset="0"/>
                <a:ea typeface="Roboto" panose="02000000000000000000" pitchFamily="2" charset="0"/>
              </a:defRPr>
            </a:lvl1pPr>
            <a:lvl2pPr marL="300287" indent="0">
              <a:buNone/>
              <a:defRPr sz="773">
                <a:latin typeface="Roboto" panose="02000000000000000000" pitchFamily="2" charset="0"/>
                <a:ea typeface="Roboto" panose="02000000000000000000" pitchFamily="2" charset="0"/>
              </a:defRPr>
            </a:lvl2pPr>
            <a:lvl3pPr marL="600573" indent="0">
              <a:buNone/>
              <a:defRPr sz="773">
                <a:latin typeface="Roboto" panose="02000000000000000000" pitchFamily="2" charset="0"/>
                <a:ea typeface="Roboto" panose="02000000000000000000" pitchFamily="2" charset="0"/>
              </a:defRPr>
            </a:lvl3pPr>
            <a:lvl4pPr marL="900860" indent="0">
              <a:buNone/>
              <a:defRPr sz="773">
                <a:latin typeface="Roboto" panose="02000000000000000000" pitchFamily="2" charset="0"/>
                <a:ea typeface="Roboto" panose="02000000000000000000" pitchFamily="2" charset="0"/>
              </a:defRPr>
            </a:lvl4pPr>
            <a:lvl5pPr marL="1201147" indent="0">
              <a:buNone/>
              <a:defRPr sz="773">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7" name="Subtitle 2">
            <a:extLst>
              <a:ext uri="{FF2B5EF4-FFF2-40B4-BE49-F238E27FC236}">
                <a16:creationId xmlns:a16="http://schemas.microsoft.com/office/drawing/2014/main" id="{147BF9C2-B8AC-032C-BA73-0319DA778CC5}"/>
              </a:ext>
            </a:extLst>
          </p:cNvPr>
          <p:cNvSpPr txBox="1">
            <a:spLocks/>
          </p:cNvSpPr>
          <p:nvPr userDrawn="1"/>
        </p:nvSpPr>
        <p:spPr>
          <a:xfrm>
            <a:off x="2854111" y="7482684"/>
            <a:ext cx="4350175" cy="191922"/>
          </a:xfrm>
          <a:prstGeom prst="rect">
            <a:avLst/>
          </a:prstGeom>
        </p:spPr>
        <p:txBody>
          <a:bodyPr vert="horz" lIns="70658" tIns="35329" rIns="70658" bIns="35329" rtlCol="0">
            <a:normAutofit/>
          </a:bodyPr>
          <a:lstStyle>
            <a:lvl1pPr marL="0" indent="0" algn="l" defTabSz="777240" rtl="0" eaLnBrk="1" latinLnBrk="0" hangingPunct="1">
              <a:lnSpc>
                <a:spcPct val="90000"/>
              </a:lnSpc>
              <a:spcBef>
                <a:spcPts val="850"/>
              </a:spcBef>
              <a:buFont typeface="Arial" panose="020B0604020202020204" pitchFamily="34" charset="0"/>
              <a:buNone/>
              <a:defRPr sz="2400" kern="1200">
                <a:solidFill>
                  <a:schemeClr val="tx1"/>
                </a:solidFill>
                <a:latin typeface="Roboto Mono Light" panose="00000009000000000000" pitchFamily="49" charset="0"/>
                <a:ea typeface="Roboto Mono Light" panose="00000009000000000000" pitchFamily="49" charset="0"/>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ctr"/>
            <a:r>
              <a:rPr lang="en-US" sz="773" dirty="0">
                <a:solidFill>
                  <a:srgbClr val="A9A9A9"/>
                </a:solidFill>
              </a:rPr>
              <a:t>Confidential – Not for Distribution</a:t>
            </a:r>
          </a:p>
        </p:txBody>
      </p:sp>
      <p:cxnSp>
        <p:nvCxnSpPr>
          <p:cNvPr id="8" name="Straight Connector 7">
            <a:extLst>
              <a:ext uri="{FF2B5EF4-FFF2-40B4-BE49-F238E27FC236}">
                <a16:creationId xmlns:a16="http://schemas.microsoft.com/office/drawing/2014/main" id="{B838EA1F-2D71-C691-24AA-F99EF2101203}"/>
              </a:ext>
            </a:extLst>
          </p:cNvPr>
          <p:cNvCxnSpPr>
            <a:cxnSpLocks/>
          </p:cNvCxnSpPr>
          <p:nvPr userDrawn="1"/>
        </p:nvCxnSpPr>
        <p:spPr>
          <a:xfrm>
            <a:off x="691516" y="412757"/>
            <a:ext cx="8675370" cy="0"/>
          </a:xfrm>
          <a:prstGeom prst="line">
            <a:avLst/>
          </a:prstGeom>
          <a:ln w="28575">
            <a:solidFill>
              <a:srgbClr val="C2D1E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953FBE3-3066-DA8C-F07A-B3AE1FB2B90F}"/>
              </a:ext>
            </a:extLst>
          </p:cNvPr>
          <p:cNvSpPr txBox="1"/>
          <p:nvPr userDrawn="1"/>
        </p:nvSpPr>
        <p:spPr>
          <a:xfrm>
            <a:off x="691516" y="546301"/>
            <a:ext cx="8675369" cy="377667"/>
          </a:xfrm>
          <a:prstGeom prst="rect">
            <a:avLst/>
          </a:prstGeom>
          <a:noFill/>
        </p:spPr>
        <p:txBody>
          <a:bodyPr wrap="square" rtlCol="0">
            <a:spAutoFit/>
          </a:bodyPr>
          <a:lstStyle/>
          <a:p>
            <a:r>
              <a:rPr lang="en-US" sz="1854" b="1" dirty="0">
                <a:solidFill>
                  <a:srgbClr val="2D3E69"/>
                </a:solidFill>
                <a:latin typeface="Roboto" panose="02000000000000000000" pitchFamily="2" charset="0"/>
                <a:ea typeface="Roboto" panose="02000000000000000000" pitchFamily="2" charset="0"/>
              </a:rPr>
              <a:t>Disclosures</a:t>
            </a:r>
          </a:p>
        </p:txBody>
      </p:sp>
      <p:cxnSp>
        <p:nvCxnSpPr>
          <p:cNvPr id="12" name="Straight Connector 11">
            <a:extLst>
              <a:ext uri="{FF2B5EF4-FFF2-40B4-BE49-F238E27FC236}">
                <a16:creationId xmlns:a16="http://schemas.microsoft.com/office/drawing/2014/main" id="{8008FE92-DF1B-BF0F-607E-1A27F6DFB11D}"/>
              </a:ext>
            </a:extLst>
          </p:cNvPr>
          <p:cNvCxnSpPr>
            <a:cxnSpLocks/>
          </p:cNvCxnSpPr>
          <p:nvPr userDrawn="1"/>
        </p:nvCxnSpPr>
        <p:spPr>
          <a:xfrm>
            <a:off x="682643" y="7446631"/>
            <a:ext cx="1152149"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427F45E-F0E8-8788-6D42-3EB9B7A3762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55965" y="0"/>
            <a:ext cx="502766" cy="7772400"/>
          </a:xfrm>
          <a:prstGeom prst="rect">
            <a:avLst/>
          </a:prstGeom>
        </p:spPr>
      </p:pic>
      <p:sp>
        <p:nvSpPr>
          <p:cNvPr id="14" name="Text Placeholder 33">
            <a:extLst>
              <a:ext uri="{FF2B5EF4-FFF2-40B4-BE49-F238E27FC236}">
                <a16:creationId xmlns:a16="http://schemas.microsoft.com/office/drawing/2014/main" id="{CEA60D59-DA62-F45D-7EBB-171E114574F6}"/>
              </a:ext>
            </a:extLst>
          </p:cNvPr>
          <p:cNvSpPr>
            <a:spLocks noGrp="1"/>
          </p:cNvSpPr>
          <p:nvPr>
            <p:ph type="body" sz="quarter" idx="23" hasCustomPrompt="1"/>
          </p:nvPr>
        </p:nvSpPr>
        <p:spPr>
          <a:xfrm>
            <a:off x="691514" y="7482683"/>
            <a:ext cx="772459" cy="191922"/>
          </a:xfrm>
        </p:spPr>
        <p:txBody>
          <a:bodyPr>
            <a:normAutofit/>
          </a:bodyPr>
          <a:lstStyle>
            <a:lvl1pPr marL="0" indent="0" algn="l">
              <a:buNone/>
              <a:defRPr sz="773">
                <a:solidFill>
                  <a:srgbClr val="5271FF"/>
                </a:solidFill>
                <a:latin typeface="Roboto Mono Light" panose="00000009000000000000" pitchFamily="49" charset="0"/>
                <a:ea typeface="Roboto Mono Light" panose="00000009000000000000" pitchFamily="49" charset="0"/>
              </a:defRPr>
            </a:lvl1pPr>
            <a:lvl2pPr marL="300287" indent="0">
              <a:buNone/>
              <a:defRPr/>
            </a:lvl2pPr>
            <a:lvl3pPr marL="600573" indent="0">
              <a:buNone/>
              <a:defRPr/>
            </a:lvl3pPr>
            <a:lvl4pPr marL="900860" indent="0">
              <a:buNone/>
              <a:defRPr/>
            </a:lvl4pPr>
            <a:lvl5pPr marL="1201147" indent="0">
              <a:buNone/>
              <a:defRPr/>
            </a:lvl5pPr>
          </a:lstStyle>
          <a:p>
            <a:pPr lvl="0"/>
            <a:fld id="{E3C14D57-9FF0-435F-ADC9-D5FC6F2ECCE7}" type="slidenum">
              <a:rPr lang="en-US" smtClean="0"/>
              <a:t>‹#›</a:t>
            </a:fld>
            <a:endParaRPr lang="en-US" dirty="0"/>
          </a:p>
        </p:txBody>
      </p:sp>
      <p:sp>
        <p:nvSpPr>
          <p:cNvPr id="5" name="Rectangle 4">
            <a:extLst>
              <a:ext uri="{FF2B5EF4-FFF2-40B4-BE49-F238E27FC236}">
                <a16:creationId xmlns:a16="http://schemas.microsoft.com/office/drawing/2014/main" id="{CE6CEB0D-E1A8-8EDA-58F0-02738D1E32CE}"/>
              </a:ext>
            </a:extLst>
          </p:cNvPr>
          <p:cNvSpPr/>
          <p:nvPr userDrawn="1"/>
        </p:nvSpPr>
        <p:spPr>
          <a:xfrm>
            <a:off x="0" y="0"/>
            <a:ext cx="387393" cy="7772400"/>
          </a:xfrm>
          <a:prstGeom prst="rect">
            <a:avLst/>
          </a:prstGeom>
          <a:solidFill>
            <a:srgbClr val="2D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0E8216-E092-003F-A7B0-88E32E023BDA}"/>
              </a:ext>
            </a:extLst>
          </p:cNvPr>
          <p:cNvSpPr txBox="1"/>
          <p:nvPr userDrawn="1"/>
        </p:nvSpPr>
        <p:spPr>
          <a:xfrm rot="16200000">
            <a:off x="-3600295" y="3709590"/>
            <a:ext cx="7591480" cy="338554"/>
          </a:xfrm>
          <a:prstGeom prst="rect">
            <a:avLst/>
          </a:prstGeom>
          <a:noFill/>
        </p:spPr>
        <p:txBody>
          <a:bodyPr wrap="square" rtlCol="0">
            <a:spAutoFit/>
          </a:bodyPr>
          <a:lstStyle/>
          <a:p>
            <a:pPr algn="ctr"/>
            <a:r>
              <a:rPr lang="en-US" sz="1600" b="1" dirty="0">
                <a:solidFill>
                  <a:schemeClr val="bg1"/>
                </a:solidFill>
                <a:latin typeface="Avenir Next LT Pro" panose="020B0504020202020204" pitchFamily="34" charset="0"/>
              </a:rPr>
              <a:t>BLUEPRINT</a:t>
            </a:r>
            <a:r>
              <a:rPr lang="en-US" sz="1600" dirty="0">
                <a:solidFill>
                  <a:srgbClr val="A9A9A9"/>
                </a:solidFill>
                <a:latin typeface="Avenir Next LT Pro" panose="020B0504020202020204" pitchFamily="34" charset="0"/>
              </a:rPr>
              <a:t>LOCAL</a:t>
            </a:r>
          </a:p>
        </p:txBody>
      </p:sp>
    </p:spTree>
    <p:extLst>
      <p:ext uri="{BB962C8B-B14F-4D97-AF65-F5344CB8AC3E}">
        <p14:creationId xmlns:p14="http://schemas.microsoft.com/office/powerpoint/2010/main" val="200148866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et In Touch (Last Page)">
    <p:bg>
      <p:bgPr>
        <a:solidFill>
          <a:srgbClr val="F6F3F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F0C9F8-7EE9-1AFF-AE39-174A36D9F984}"/>
              </a:ext>
            </a:extLst>
          </p:cNvPr>
          <p:cNvSpPr/>
          <p:nvPr userDrawn="1"/>
        </p:nvSpPr>
        <p:spPr>
          <a:xfrm>
            <a:off x="0" y="0"/>
            <a:ext cx="10058400" cy="3994350"/>
          </a:xfrm>
          <a:prstGeom prst="rect">
            <a:avLst/>
          </a:prstGeom>
          <a:solidFill>
            <a:srgbClr val="2D3E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1"/>
          </a:p>
        </p:txBody>
      </p:sp>
      <p:sp>
        <p:nvSpPr>
          <p:cNvPr id="7" name="Subtitle 2">
            <a:extLst>
              <a:ext uri="{FF2B5EF4-FFF2-40B4-BE49-F238E27FC236}">
                <a16:creationId xmlns:a16="http://schemas.microsoft.com/office/drawing/2014/main" id="{147BF9C2-B8AC-032C-BA73-0319DA778CC5}"/>
              </a:ext>
            </a:extLst>
          </p:cNvPr>
          <p:cNvSpPr txBox="1">
            <a:spLocks/>
          </p:cNvSpPr>
          <p:nvPr userDrawn="1"/>
        </p:nvSpPr>
        <p:spPr>
          <a:xfrm>
            <a:off x="2854111" y="7482684"/>
            <a:ext cx="4350175" cy="191922"/>
          </a:xfrm>
          <a:prstGeom prst="rect">
            <a:avLst/>
          </a:prstGeom>
        </p:spPr>
        <p:txBody>
          <a:bodyPr vert="horz" lIns="70658" tIns="35329" rIns="70658" bIns="35329" rtlCol="0">
            <a:normAutofit/>
          </a:bodyPr>
          <a:lstStyle>
            <a:lvl1pPr marL="0" indent="0" algn="l" defTabSz="777240" rtl="0" eaLnBrk="1" latinLnBrk="0" hangingPunct="1">
              <a:lnSpc>
                <a:spcPct val="90000"/>
              </a:lnSpc>
              <a:spcBef>
                <a:spcPts val="850"/>
              </a:spcBef>
              <a:buFont typeface="Arial" panose="020B0604020202020204" pitchFamily="34" charset="0"/>
              <a:buNone/>
              <a:defRPr sz="2400" kern="1200">
                <a:solidFill>
                  <a:schemeClr val="tx1"/>
                </a:solidFill>
                <a:latin typeface="Roboto Mono Light" panose="00000009000000000000" pitchFamily="49" charset="0"/>
                <a:ea typeface="Roboto Mono Light" panose="00000009000000000000" pitchFamily="49" charset="0"/>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ctr"/>
            <a:r>
              <a:rPr lang="en-US" sz="773" dirty="0">
                <a:solidFill>
                  <a:srgbClr val="A9A9A9"/>
                </a:solidFill>
              </a:rPr>
              <a:t>Confidential – Not for Distribution</a:t>
            </a:r>
          </a:p>
        </p:txBody>
      </p:sp>
      <p:cxnSp>
        <p:nvCxnSpPr>
          <p:cNvPr id="8" name="Straight Connector 7">
            <a:extLst>
              <a:ext uri="{FF2B5EF4-FFF2-40B4-BE49-F238E27FC236}">
                <a16:creationId xmlns:a16="http://schemas.microsoft.com/office/drawing/2014/main" id="{B838EA1F-2D71-C691-24AA-F99EF2101203}"/>
              </a:ext>
            </a:extLst>
          </p:cNvPr>
          <p:cNvCxnSpPr>
            <a:cxnSpLocks/>
          </p:cNvCxnSpPr>
          <p:nvPr userDrawn="1"/>
        </p:nvCxnSpPr>
        <p:spPr>
          <a:xfrm>
            <a:off x="691516" y="412757"/>
            <a:ext cx="8675370" cy="0"/>
          </a:xfrm>
          <a:prstGeom prst="line">
            <a:avLst/>
          </a:prstGeom>
          <a:ln w="28575">
            <a:solidFill>
              <a:srgbClr val="C2D1E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88934A8-0A71-200E-FC3E-AAC56A68A56F}"/>
              </a:ext>
            </a:extLst>
          </p:cNvPr>
          <p:cNvSpPr txBox="1"/>
          <p:nvPr userDrawn="1"/>
        </p:nvSpPr>
        <p:spPr>
          <a:xfrm>
            <a:off x="691515" y="875435"/>
            <a:ext cx="4754269" cy="377667"/>
          </a:xfrm>
          <a:prstGeom prst="rect">
            <a:avLst/>
          </a:prstGeom>
          <a:noFill/>
        </p:spPr>
        <p:txBody>
          <a:bodyPr wrap="square" rtlCol="0">
            <a:spAutoFit/>
          </a:bodyPr>
          <a:lstStyle/>
          <a:p>
            <a:r>
              <a:rPr lang="en-US" sz="1854" b="1" dirty="0">
                <a:solidFill>
                  <a:schemeClr val="bg1"/>
                </a:solidFill>
                <a:latin typeface="Roboto" panose="02000000000000000000" pitchFamily="2" charset="0"/>
                <a:ea typeface="Roboto" panose="02000000000000000000" pitchFamily="2" charset="0"/>
              </a:rPr>
              <a:t>Get in Touch</a:t>
            </a:r>
          </a:p>
        </p:txBody>
      </p:sp>
      <p:sp>
        <p:nvSpPr>
          <p:cNvPr id="10" name="TextBox 9">
            <a:extLst>
              <a:ext uri="{FF2B5EF4-FFF2-40B4-BE49-F238E27FC236}">
                <a16:creationId xmlns:a16="http://schemas.microsoft.com/office/drawing/2014/main" id="{CCEC59B2-31F1-FC35-D05F-85A56D21E0DF}"/>
              </a:ext>
            </a:extLst>
          </p:cNvPr>
          <p:cNvSpPr txBox="1"/>
          <p:nvPr userDrawn="1"/>
        </p:nvSpPr>
        <p:spPr>
          <a:xfrm>
            <a:off x="691515" y="1448917"/>
            <a:ext cx="5049446" cy="924933"/>
          </a:xfrm>
          <a:prstGeom prst="rect">
            <a:avLst/>
          </a:prstGeom>
          <a:noFill/>
        </p:spPr>
        <p:txBody>
          <a:bodyPr wrap="square" rtlCol="0">
            <a:spAutoFit/>
          </a:bodyPr>
          <a:lstStyle/>
          <a:p>
            <a:pPr lvl="0"/>
            <a:r>
              <a:rPr lang="en-US" sz="1082" dirty="0">
                <a:solidFill>
                  <a:schemeClr val="bg1"/>
                </a:solidFill>
                <a:latin typeface="Roboto Mono Light" panose="00000009000000000000" pitchFamily="49" charset="0"/>
                <a:ea typeface="Roboto Mono Light" panose="00000009000000000000" pitchFamily="49" charset="0"/>
              </a:rPr>
              <a:t>We are constantly on the lookout for new partners, from developers and investors to community leaders and like-minded organizations. If you are interested in learning more about our opportunities or projects, please reach out via our website.</a:t>
            </a:r>
          </a:p>
        </p:txBody>
      </p:sp>
      <p:sp>
        <p:nvSpPr>
          <p:cNvPr id="11" name="TextBox 10">
            <a:extLst>
              <a:ext uri="{FF2B5EF4-FFF2-40B4-BE49-F238E27FC236}">
                <a16:creationId xmlns:a16="http://schemas.microsoft.com/office/drawing/2014/main" id="{3FDD1698-E0CF-AC67-EE82-CCF9763A5BA4}"/>
              </a:ext>
            </a:extLst>
          </p:cNvPr>
          <p:cNvSpPr txBox="1"/>
          <p:nvPr userDrawn="1"/>
        </p:nvSpPr>
        <p:spPr>
          <a:xfrm>
            <a:off x="691515" y="2902360"/>
            <a:ext cx="3453424" cy="258853"/>
          </a:xfrm>
          <a:prstGeom prst="rect">
            <a:avLst/>
          </a:prstGeom>
          <a:noFill/>
        </p:spPr>
        <p:txBody>
          <a:bodyPr wrap="square" rtlCol="0">
            <a:spAutoFit/>
          </a:bodyPr>
          <a:lstStyle/>
          <a:p>
            <a:r>
              <a:rPr lang="en-US" sz="1082" b="1" dirty="0">
                <a:solidFill>
                  <a:schemeClr val="bg1"/>
                </a:solidFill>
                <a:latin typeface="Roboto" panose="02000000000000000000" pitchFamily="2" charset="0"/>
                <a:ea typeface="Roboto" panose="02000000000000000000" pitchFamily="2" charset="0"/>
              </a:rPr>
              <a:t>Blueprint-Local.com</a:t>
            </a:r>
          </a:p>
        </p:txBody>
      </p:sp>
    </p:spTree>
    <p:extLst>
      <p:ext uri="{BB962C8B-B14F-4D97-AF65-F5344CB8AC3E}">
        <p14:creationId xmlns:p14="http://schemas.microsoft.com/office/powerpoint/2010/main" val="48831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66C8BC6F-DE71-77EF-5D03-A801F7DF35B6}"/>
              </a:ext>
            </a:extLst>
          </p:cNvPr>
          <p:cNvSpPr txBox="1">
            <a:spLocks/>
          </p:cNvSpPr>
          <p:nvPr userDrawn="1"/>
        </p:nvSpPr>
        <p:spPr>
          <a:xfrm>
            <a:off x="2854111" y="7482684"/>
            <a:ext cx="4350175" cy="191922"/>
          </a:xfrm>
          <a:prstGeom prst="rect">
            <a:avLst/>
          </a:prstGeom>
        </p:spPr>
        <p:txBody>
          <a:bodyPr vert="horz" lIns="70658" tIns="35329" rIns="70658" bIns="35329" rtlCol="0">
            <a:normAutofit/>
          </a:bodyPr>
          <a:lstStyle>
            <a:lvl1pPr marL="0" indent="0" algn="l" defTabSz="777240" rtl="0" eaLnBrk="1" latinLnBrk="0" hangingPunct="1">
              <a:lnSpc>
                <a:spcPct val="90000"/>
              </a:lnSpc>
              <a:spcBef>
                <a:spcPts val="850"/>
              </a:spcBef>
              <a:buFont typeface="Arial" panose="020B0604020202020204" pitchFamily="34" charset="0"/>
              <a:buNone/>
              <a:defRPr sz="2400" kern="1200">
                <a:solidFill>
                  <a:schemeClr val="tx1"/>
                </a:solidFill>
                <a:latin typeface="Roboto Mono Light" panose="00000009000000000000" pitchFamily="49" charset="0"/>
                <a:ea typeface="Roboto Mono Light" panose="00000009000000000000" pitchFamily="49" charset="0"/>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ctr"/>
            <a:r>
              <a:rPr lang="en-US" sz="773" dirty="0">
                <a:solidFill>
                  <a:srgbClr val="A9A9A9"/>
                </a:solidFill>
              </a:rPr>
              <a:t>Confidential – Not for Distribution</a:t>
            </a:r>
          </a:p>
        </p:txBody>
      </p:sp>
      <p:sp>
        <p:nvSpPr>
          <p:cNvPr id="6" name="Text Placeholder 33">
            <a:extLst>
              <a:ext uri="{FF2B5EF4-FFF2-40B4-BE49-F238E27FC236}">
                <a16:creationId xmlns:a16="http://schemas.microsoft.com/office/drawing/2014/main" id="{32A97A4C-51AF-94FA-B9E2-5FF01790F98B}"/>
              </a:ext>
            </a:extLst>
          </p:cNvPr>
          <p:cNvSpPr>
            <a:spLocks noGrp="1"/>
          </p:cNvSpPr>
          <p:nvPr>
            <p:ph type="body" sz="quarter" idx="23" hasCustomPrompt="1"/>
          </p:nvPr>
        </p:nvSpPr>
        <p:spPr>
          <a:xfrm>
            <a:off x="691514" y="7482683"/>
            <a:ext cx="772459" cy="191922"/>
          </a:xfrm>
        </p:spPr>
        <p:txBody>
          <a:bodyPr>
            <a:normAutofit/>
          </a:bodyPr>
          <a:lstStyle>
            <a:lvl1pPr marL="0" indent="0" algn="l">
              <a:buNone/>
              <a:defRPr sz="773">
                <a:solidFill>
                  <a:srgbClr val="5271FF"/>
                </a:solidFill>
                <a:latin typeface="Roboto Mono Light" panose="00000009000000000000" pitchFamily="49" charset="0"/>
                <a:ea typeface="Roboto Mono Light" panose="00000009000000000000" pitchFamily="49" charset="0"/>
              </a:defRPr>
            </a:lvl1pPr>
            <a:lvl2pPr marL="300287" indent="0">
              <a:buNone/>
              <a:defRPr/>
            </a:lvl2pPr>
            <a:lvl3pPr marL="600573" indent="0">
              <a:buNone/>
              <a:defRPr/>
            </a:lvl3pPr>
            <a:lvl4pPr marL="900860" indent="0">
              <a:buNone/>
              <a:defRPr/>
            </a:lvl4pPr>
            <a:lvl5pPr marL="1201147" indent="0">
              <a:buNone/>
              <a:defRPr/>
            </a:lvl5pPr>
          </a:lstStyle>
          <a:p>
            <a:pPr lvl="0"/>
            <a:fld id="{B12CA679-8B20-4F69-A54C-7346E55752F2}" type="slidenum">
              <a:rPr lang="en-US" smtClean="0"/>
              <a:t>‹#›</a:t>
            </a:fld>
            <a:endParaRPr lang="en-US" dirty="0"/>
          </a:p>
        </p:txBody>
      </p:sp>
      <p:cxnSp>
        <p:nvCxnSpPr>
          <p:cNvPr id="7" name="Straight Connector 6">
            <a:extLst>
              <a:ext uri="{FF2B5EF4-FFF2-40B4-BE49-F238E27FC236}">
                <a16:creationId xmlns:a16="http://schemas.microsoft.com/office/drawing/2014/main" id="{D0114B60-75E2-23AB-9A76-9A0BA28B88B4}"/>
              </a:ext>
            </a:extLst>
          </p:cNvPr>
          <p:cNvCxnSpPr>
            <a:cxnSpLocks/>
          </p:cNvCxnSpPr>
          <p:nvPr userDrawn="1"/>
        </p:nvCxnSpPr>
        <p:spPr>
          <a:xfrm>
            <a:off x="682643" y="7446631"/>
            <a:ext cx="1152149"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8B4150B-9B58-9A16-8E48-B92B1538FCB1}"/>
              </a:ext>
            </a:extLst>
          </p:cNvPr>
          <p:cNvSpPr/>
          <p:nvPr userDrawn="1"/>
        </p:nvSpPr>
        <p:spPr>
          <a:xfrm>
            <a:off x="0" y="0"/>
            <a:ext cx="387393" cy="7772400"/>
          </a:xfrm>
          <a:prstGeom prst="rect">
            <a:avLst/>
          </a:prstGeom>
          <a:solidFill>
            <a:srgbClr val="2D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37B617D-B52F-0FEC-AB0A-805A77C3120F}"/>
              </a:ext>
            </a:extLst>
          </p:cNvPr>
          <p:cNvSpPr txBox="1"/>
          <p:nvPr userDrawn="1"/>
        </p:nvSpPr>
        <p:spPr>
          <a:xfrm rot="16200000">
            <a:off x="-3600295" y="3709590"/>
            <a:ext cx="7591480" cy="338554"/>
          </a:xfrm>
          <a:prstGeom prst="rect">
            <a:avLst/>
          </a:prstGeom>
          <a:noFill/>
        </p:spPr>
        <p:txBody>
          <a:bodyPr wrap="square" rtlCol="0">
            <a:spAutoFit/>
          </a:bodyPr>
          <a:lstStyle/>
          <a:p>
            <a:pPr algn="ctr"/>
            <a:r>
              <a:rPr lang="en-US" sz="1600" b="1" dirty="0">
                <a:solidFill>
                  <a:schemeClr val="bg1"/>
                </a:solidFill>
                <a:latin typeface="Avenir Next LT Pro" panose="020B0504020202020204" pitchFamily="34" charset="0"/>
              </a:rPr>
              <a:t>BLUEPRINT</a:t>
            </a:r>
            <a:r>
              <a:rPr lang="en-US" sz="1600" dirty="0">
                <a:solidFill>
                  <a:srgbClr val="A9A9A9"/>
                </a:solidFill>
                <a:latin typeface="Avenir Next LT Pro" panose="020B0504020202020204" pitchFamily="34" charset="0"/>
              </a:rPr>
              <a:t>LOCAL</a:t>
            </a:r>
          </a:p>
        </p:txBody>
      </p:sp>
      <p:pic>
        <p:nvPicPr>
          <p:cNvPr id="8" name="Picture 7">
            <a:extLst>
              <a:ext uri="{FF2B5EF4-FFF2-40B4-BE49-F238E27FC236}">
                <a16:creationId xmlns:a16="http://schemas.microsoft.com/office/drawing/2014/main" id="{818224CF-39E9-9CC3-B725-7D84F85E3C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55965" y="0"/>
            <a:ext cx="502766" cy="7772400"/>
          </a:xfrm>
          <a:prstGeom prst="rect">
            <a:avLst/>
          </a:prstGeom>
        </p:spPr>
      </p:pic>
    </p:spTree>
    <p:extLst>
      <p:ext uri="{BB962C8B-B14F-4D97-AF65-F5344CB8AC3E}">
        <p14:creationId xmlns:p14="http://schemas.microsoft.com/office/powerpoint/2010/main" val="46420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7A2A51F2-77AE-4C17-9F40-D2DF3C14755C}" type="slidenum">
              <a:rPr lang="en-US" smtClean="0"/>
              <a:pPr/>
              <a:t>‹#›</a:t>
            </a:fld>
            <a:endParaRPr lang="en-US" dirty="0"/>
          </a:p>
        </p:txBody>
      </p:sp>
    </p:spTree>
    <p:extLst>
      <p:ext uri="{BB962C8B-B14F-4D97-AF65-F5344CB8AC3E}">
        <p14:creationId xmlns:p14="http://schemas.microsoft.com/office/powerpoint/2010/main" val="2804552859"/>
      </p:ext>
    </p:extLst>
  </p:cSld>
  <p:clrMap bg1="lt1" tx1="dk1" bg2="lt2" tx2="dk2" accent1="accent1" accent2="accent2" accent3="accent3" accent4="accent4" accent5="accent5" accent6="accent6" hlink="hlink" folHlink="folHlink"/>
  <p:sldLayoutIdLst>
    <p:sldLayoutId id="2147483661" r:id="rId1"/>
    <p:sldLayoutId id="2147483685" r:id="rId2"/>
    <p:sldLayoutId id="2147483672" r:id="rId3"/>
    <p:sldLayoutId id="2147483671" r:id="rId4"/>
    <p:sldLayoutId id="2147483683" r:id="rId5"/>
    <p:sldLayoutId id="2147483684" r:id="rId6"/>
    <p:sldLayoutId id="2147483667" r:id="rId7"/>
  </p:sldLayoutIdLst>
  <p:hf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6.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8B8AB-DEB4-33AF-725A-E44E957DFB49}"/>
              </a:ext>
            </a:extLst>
          </p:cNvPr>
          <p:cNvSpPr>
            <a:spLocks noGrp="1"/>
          </p:cNvSpPr>
          <p:nvPr>
            <p:ph type="ctrTitle"/>
          </p:nvPr>
        </p:nvSpPr>
        <p:spPr>
          <a:xfrm>
            <a:off x="1" y="1040306"/>
            <a:ext cx="10058400" cy="1654200"/>
          </a:xfrm>
        </p:spPr>
        <p:txBody>
          <a:bodyPr>
            <a:normAutofit/>
          </a:bodyPr>
          <a:lstStyle/>
          <a:p>
            <a:r>
              <a:rPr lang="en-US" dirty="0"/>
              <a:t>Return to OZ: Why Opportunity Zones are Here To Stay—And The Time To Double Down is Now</a:t>
            </a:r>
            <a:endParaRPr lang="en-US" sz="3300" dirty="0">
              <a:solidFill>
                <a:srgbClr val="2D3E69"/>
              </a:solidFill>
            </a:endParaRPr>
          </a:p>
        </p:txBody>
      </p:sp>
      <p:sp>
        <p:nvSpPr>
          <p:cNvPr id="3" name="Subtitle 2">
            <a:extLst>
              <a:ext uri="{FF2B5EF4-FFF2-40B4-BE49-F238E27FC236}">
                <a16:creationId xmlns:a16="http://schemas.microsoft.com/office/drawing/2014/main" id="{9EC91AAE-7CF6-40F1-92E4-653D316B76C9}"/>
              </a:ext>
            </a:extLst>
          </p:cNvPr>
          <p:cNvSpPr>
            <a:spLocks noGrp="1"/>
          </p:cNvSpPr>
          <p:nvPr>
            <p:ph type="subTitle" idx="1"/>
          </p:nvPr>
        </p:nvSpPr>
        <p:spPr>
          <a:xfrm>
            <a:off x="754378" y="2789750"/>
            <a:ext cx="8549640" cy="920749"/>
          </a:xfrm>
        </p:spPr>
        <p:txBody>
          <a:bodyPr/>
          <a:lstStyle/>
          <a:p>
            <a:r>
              <a:rPr lang="en-US" dirty="0"/>
              <a:t>Prepared by Blueprint Local</a:t>
            </a:r>
          </a:p>
          <a:p>
            <a:r>
              <a:rPr lang="en-US" sz="1000" dirty="0"/>
              <a:t>Important disclaimer: This presentation is not intended to be tax or investment advice. Potential investors seeking to take advantage of the Opportunity Zone benefit should consult tax and financial advisors with regards to their specific situation.</a:t>
            </a:r>
          </a:p>
        </p:txBody>
      </p:sp>
      <p:pic>
        <p:nvPicPr>
          <p:cNvPr id="5" name="Picture 4">
            <a:extLst>
              <a:ext uri="{FF2B5EF4-FFF2-40B4-BE49-F238E27FC236}">
                <a16:creationId xmlns:a16="http://schemas.microsoft.com/office/drawing/2014/main" id="{B4D8317D-975B-83EE-35C5-F74686DCA4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33719" y="5549680"/>
            <a:ext cx="2295651" cy="1770661"/>
          </a:xfrm>
          <a:prstGeom prst="rect">
            <a:avLst/>
          </a:prstGeom>
        </p:spPr>
      </p:pic>
      <p:pic>
        <p:nvPicPr>
          <p:cNvPr id="6" name="Picture 5">
            <a:extLst>
              <a:ext uri="{FF2B5EF4-FFF2-40B4-BE49-F238E27FC236}">
                <a16:creationId xmlns:a16="http://schemas.microsoft.com/office/drawing/2014/main" id="{FB6EABD8-C09A-4E26-E99D-BF864C819A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9149" y="3895895"/>
            <a:ext cx="1921243" cy="1595993"/>
          </a:xfrm>
          <a:prstGeom prst="rect">
            <a:avLst/>
          </a:prstGeom>
        </p:spPr>
      </p:pic>
      <p:pic>
        <p:nvPicPr>
          <p:cNvPr id="7" name="Picture 6">
            <a:extLst>
              <a:ext uri="{FF2B5EF4-FFF2-40B4-BE49-F238E27FC236}">
                <a16:creationId xmlns:a16="http://schemas.microsoft.com/office/drawing/2014/main" id="{ACC3BF6C-8C47-BA1C-6B23-1DF2276D99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66934" y="5549680"/>
            <a:ext cx="2411165" cy="1770661"/>
          </a:xfrm>
          <a:prstGeom prst="rect">
            <a:avLst/>
          </a:prstGeom>
        </p:spPr>
      </p:pic>
      <p:pic>
        <p:nvPicPr>
          <p:cNvPr id="8" name="Picture 7">
            <a:extLst>
              <a:ext uri="{FF2B5EF4-FFF2-40B4-BE49-F238E27FC236}">
                <a16:creationId xmlns:a16="http://schemas.microsoft.com/office/drawing/2014/main" id="{161E7D97-E65B-CAE5-0132-67AB7079D4C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08779" y="3895896"/>
            <a:ext cx="2602636" cy="1597679"/>
          </a:xfrm>
          <a:prstGeom prst="rect">
            <a:avLst/>
          </a:prstGeom>
        </p:spPr>
      </p:pic>
      <p:pic>
        <p:nvPicPr>
          <p:cNvPr id="9" name="Picture 8">
            <a:extLst>
              <a:ext uri="{FF2B5EF4-FFF2-40B4-BE49-F238E27FC236}">
                <a16:creationId xmlns:a16="http://schemas.microsoft.com/office/drawing/2014/main" id="{C3AB05E3-FE8A-CB30-99F2-E47BCB29AC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59802" y="3895896"/>
            <a:ext cx="3769568" cy="1595993"/>
          </a:xfrm>
          <a:prstGeom prst="rect">
            <a:avLst/>
          </a:prstGeom>
        </p:spPr>
      </p:pic>
      <p:pic>
        <p:nvPicPr>
          <p:cNvPr id="10" name="Picture 9">
            <a:extLst>
              <a:ext uri="{FF2B5EF4-FFF2-40B4-BE49-F238E27FC236}">
                <a16:creationId xmlns:a16="http://schemas.microsoft.com/office/drawing/2014/main" id="{E7AD99C6-5E31-192A-997A-1BB43519BC2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9149" y="5550097"/>
            <a:ext cx="3571799" cy="1770244"/>
          </a:xfrm>
          <a:prstGeom prst="rect">
            <a:avLst/>
          </a:prstGeom>
        </p:spPr>
      </p:pic>
    </p:spTree>
    <p:extLst>
      <p:ext uri="{BB962C8B-B14F-4D97-AF65-F5344CB8AC3E}">
        <p14:creationId xmlns:p14="http://schemas.microsoft.com/office/powerpoint/2010/main" val="256237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EC9B-D2FA-B1DE-972B-232D8D022C37}"/>
              </a:ext>
            </a:extLst>
          </p:cNvPr>
          <p:cNvSpPr>
            <a:spLocks noGrp="1"/>
          </p:cNvSpPr>
          <p:nvPr>
            <p:ph type="title"/>
          </p:nvPr>
        </p:nvSpPr>
        <p:spPr>
          <a:xfrm>
            <a:off x="691514" y="0"/>
            <a:ext cx="8675370" cy="1122464"/>
          </a:xfrm>
        </p:spPr>
        <p:txBody>
          <a:bodyPr/>
          <a:lstStyle/>
          <a:p>
            <a:r>
              <a:rPr lang="en-US" dirty="0"/>
              <a:t>How Blueprint invests</a:t>
            </a:r>
          </a:p>
        </p:txBody>
      </p:sp>
      <p:sp>
        <p:nvSpPr>
          <p:cNvPr id="4" name="Text Placeholder 3">
            <a:extLst>
              <a:ext uri="{FF2B5EF4-FFF2-40B4-BE49-F238E27FC236}">
                <a16:creationId xmlns:a16="http://schemas.microsoft.com/office/drawing/2014/main" id="{8D85DBE1-1E6E-A4DB-B9FC-D91BB7EC01DD}"/>
              </a:ext>
            </a:extLst>
          </p:cNvPr>
          <p:cNvSpPr>
            <a:spLocks noGrp="1"/>
          </p:cNvSpPr>
          <p:nvPr>
            <p:ph type="body" sz="quarter" idx="23"/>
          </p:nvPr>
        </p:nvSpPr>
        <p:spPr/>
        <p:txBody>
          <a:bodyPr>
            <a:normAutofit lnSpcReduction="10000"/>
          </a:bodyPr>
          <a:lstStyle/>
          <a:p>
            <a:fld id="{64FB29C1-3287-49B1-B0E9-1683C41C5A8F}" type="slidenum">
              <a:rPr lang="en-US" smtClean="0"/>
              <a:t>10</a:t>
            </a:fld>
            <a:endParaRPr lang="en-US" dirty="0"/>
          </a:p>
        </p:txBody>
      </p:sp>
      <p:grpSp>
        <p:nvGrpSpPr>
          <p:cNvPr id="9" name="Group 8">
            <a:extLst>
              <a:ext uri="{FF2B5EF4-FFF2-40B4-BE49-F238E27FC236}">
                <a16:creationId xmlns:a16="http://schemas.microsoft.com/office/drawing/2014/main" id="{3854EEFF-9227-F1AD-180E-0ADE00235176}"/>
              </a:ext>
            </a:extLst>
          </p:cNvPr>
          <p:cNvGrpSpPr/>
          <p:nvPr/>
        </p:nvGrpSpPr>
        <p:grpSpPr>
          <a:xfrm>
            <a:off x="789687" y="2067849"/>
            <a:ext cx="5564693" cy="3475136"/>
            <a:chOff x="5239212" y="1665629"/>
            <a:chExt cx="2855147" cy="1782569"/>
          </a:xfrm>
          <a:solidFill>
            <a:schemeClr val="bg1">
              <a:lumMod val="75000"/>
            </a:schemeClr>
          </a:solidFill>
        </p:grpSpPr>
        <p:sp>
          <p:nvSpPr>
            <p:cNvPr id="10" name="Freeform 5">
              <a:extLst>
                <a:ext uri="{FF2B5EF4-FFF2-40B4-BE49-F238E27FC236}">
                  <a16:creationId xmlns:a16="http://schemas.microsoft.com/office/drawing/2014/main" id="{7859D134-6C93-3CD2-EA1A-64BD7C686FEF}"/>
                </a:ext>
              </a:extLst>
            </p:cNvPr>
            <p:cNvSpPr>
              <a:spLocks/>
            </p:cNvSpPr>
            <p:nvPr/>
          </p:nvSpPr>
          <p:spPr bwMode="auto">
            <a:xfrm>
              <a:off x="5379188" y="1665629"/>
              <a:ext cx="365958" cy="27151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11" name="Freeform 6">
              <a:extLst>
                <a:ext uri="{FF2B5EF4-FFF2-40B4-BE49-F238E27FC236}">
                  <a16:creationId xmlns:a16="http://schemas.microsoft.com/office/drawing/2014/main" id="{10CAB20A-F1A7-059E-39CA-9CC2AC975270}"/>
                </a:ext>
              </a:extLst>
            </p:cNvPr>
            <p:cNvSpPr>
              <a:spLocks/>
            </p:cNvSpPr>
            <p:nvPr/>
          </p:nvSpPr>
          <p:spPr bwMode="auto">
            <a:xfrm>
              <a:off x="5925595" y="2621841"/>
              <a:ext cx="384509" cy="394627"/>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12" name="Freeform 7">
              <a:extLst>
                <a:ext uri="{FF2B5EF4-FFF2-40B4-BE49-F238E27FC236}">
                  <a16:creationId xmlns:a16="http://schemas.microsoft.com/office/drawing/2014/main" id="{3F7149EB-347B-AE60-D90C-B5F30384D919}"/>
                </a:ext>
              </a:extLst>
            </p:cNvPr>
            <p:cNvSpPr>
              <a:spLocks/>
            </p:cNvSpPr>
            <p:nvPr/>
          </p:nvSpPr>
          <p:spPr bwMode="auto">
            <a:xfrm>
              <a:off x="6068941" y="2696045"/>
              <a:ext cx="762272" cy="75215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solidFill>
              <a:srgbClr val="1263C2"/>
            </a:solid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13" name="Freeform 8">
              <a:extLst>
                <a:ext uri="{FF2B5EF4-FFF2-40B4-BE49-F238E27FC236}">
                  <a16:creationId xmlns:a16="http://schemas.microsoft.com/office/drawing/2014/main" id="{B09DC24E-42B3-20F3-9805-0D03549ED8EB}"/>
                </a:ext>
              </a:extLst>
            </p:cNvPr>
            <p:cNvSpPr>
              <a:spLocks/>
            </p:cNvSpPr>
            <p:nvPr/>
          </p:nvSpPr>
          <p:spPr bwMode="auto">
            <a:xfrm>
              <a:off x="5613602" y="2574620"/>
              <a:ext cx="369330" cy="43510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14" name="Freeform 9">
              <a:extLst>
                <a:ext uri="{FF2B5EF4-FFF2-40B4-BE49-F238E27FC236}">
                  <a16:creationId xmlns:a16="http://schemas.microsoft.com/office/drawing/2014/main" id="{C9F9580B-2310-6D8C-B266-9E2F6BCB89DE}"/>
                </a:ext>
              </a:extLst>
            </p:cNvPr>
            <p:cNvSpPr>
              <a:spLocks/>
            </p:cNvSpPr>
            <p:nvPr/>
          </p:nvSpPr>
          <p:spPr bwMode="auto">
            <a:xfrm>
              <a:off x="5239212" y="2105790"/>
              <a:ext cx="433415" cy="75046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15" name="Freeform 10">
              <a:extLst>
                <a:ext uri="{FF2B5EF4-FFF2-40B4-BE49-F238E27FC236}">
                  <a16:creationId xmlns:a16="http://schemas.microsoft.com/office/drawing/2014/main" id="{0AD4E6A7-0F65-79BF-C261-6ED278B1EDC5}"/>
                </a:ext>
              </a:extLst>
            </p:cNvPr>
            <p:cNvSpPr>
              <a:spLocks/>
            </p:cNvSpPr>
            <p:nvPr/>
          </p:nvSpPr>
          <p:spPr bwMode="auto">
            <a:xfrm>
              <a:off x="6303358" y="2660630"/>
              <a:ext cx="473890" cy="254654"/>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16" name="Freeform 11">
              <a:extLst>
                <a:ext uri="{FF2B5EF4-FFF2-40B4-BE49-F238E27FC236}">
                  <a16:creationId xmlns:a16="http://schemas.microsoft.com/office/drawing/2014/main" id="{9F570DC4-B8AF-4A44-CEE8-1E7B26F8BA04}"/>
                </a:ext>
              </a:extLst>
            </p:cNvPr>
            <p:cNvSpPr>
              <a:spLocks/>
            </p:cNvSpPr>
            <p:nvPr/>
          </p:nvSpPr>
          <p:spPr bwMode="auto">
            <a:xfrm>
              <a:off x="6364070" y="2454884"/>
              <a:ext cx="401373" cy="222611"/>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17" name="Freeform 12">
              <a:extLst>
                <a:ext uri="{FF2B5EF4-FFF2-40B4-BE49-F238E27FC236}">
                  <a16:creationId xmlns:a16="http://schemas.microsoft.com/office/drawing/2014/main" id="{F15AAAB7-178B-6821-F2B0-0BBAB8226CA4}"/>
                </a:ext>
              </a:extLst>
            </p:cNvPr>
            <p:cNvSpPr>
              <a:spLocks/>
            </p:cNvSpPr>
            <p:nvPr/>
          </p:nvSpPr>
          <p:spPr bwMode="auto">
            <a:xfrm>
              <a:off x="6279748" y="2242392"/>
              <a:ext cx="446907" cy="225984"/>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18" name="Freeform 13">
              <a:extLst>
                <a:ext uri="{FF2B5EF4-FFF2-40B4-BE49-F238E27FC236}">
                  <a16:creationId xmlns:a16="http://schemas.microsoft.com/office/drawing/2014/main" id="{D8FC2DE8-F49F-444D-5CC1-9468DFED779A}"/>
                </a:ext>
              </a:extLst>
            </p:cNvPr>
            <p:cNvSpPr>
              <a:spLocks/>
            </p:cNvSpPr>
            <p:nvPr/>
          </p:nvSpPr>
          <p:spPr bwMode="auto">
            <a:xfrm>
              <a:off x="6293239" y="2040019"/>
              <a:ext cx="384509" cy="256340"/>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19" name="Freeform 14">
              <a:extLst>
                <a:ext uri="{FF2B5EF4-FFF2-40B4-BE49-F238E27FC236}">
                  <a16:creationId xmlns:a16="http://schemas.microsoft.com/office/drawing/2014/main" id="{778F46BC-4851-8B82-945F-F423BE0641A4}"/>
                </a:ext>
              </a:extLst>
            </p:cNvPr>
            <p:cNvSpPr>
              <a:spLocks/>
            </p:cNvSpPr>
            <p:nvPr/>
          </p:nvSpPr>
          <p:spPr bwMode="auto">
            <a:xfrm>
              <a:off x="5922222" y="2058569"/>
              <a:ext cx="386195" cy="318738"/>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20" name="Freeform 15">
              <a:extLst>
                <a:ext uri="{FF2B5EF4-FFF2-40B4-BE49-F238E27FC236}">
                  <a16:creationId xmlns:a16="http://schemas.microsoft.com/office/drawing/2014/main" id="{28F7A024-00DF-5A9E-52DF-8597E3747BA7}"/>
                </a:ext>
              </a:extLst>
            </p:cNvPr>
            <p:cNvSpPr>
              <a:spLocks/>
            </p:cNvSpPr>
            <p:nvPr/>
          </p:nvSpPr>
          <p:spPr bwMode="auto">
            <a:xfrm>
              <a:off x="6313477" y="1829213"/>
              <a:ext cx="359212" cy="23104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21" name="Freeform 16">
              <a:extLst>
                <a:ext uri="{FF2B5EF4-FFF2-40B4-BE49-F238E27FC236}">
                  <a16:creationId xmlns:a16="http://schemas.microsoft.com/office/drawing/2014/main" id="{AB5BC6D7-F301-D20C-FD7C-58B098F90ACA}"/>
                </a:ext>
              </a:extLst>
            </p:cNvPr>
            <p:cNvSpPr>
              <a:spLocks/>
            </p:cNvSpPr>
            <p:nvPr/>
          </p:nvSpPr>
          <p:spPr bwMode="auto">
            <a:xfrm>
              <a:off x="5982934" y="2348638"/>
              <a:ext cx="401373" cy="31536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22" name="Freeform 17">
              <a:extLst>
                <a:ext uri="{FF2B5EF4-FFF2-40B4-BE49-F238E27FC236}">
                  <a16:creationId xmlns:a16="http://schemas.microsoft.com/office/drawing/2014/main" id="{2B06CAB5-5DDB-D113-88C9-431D6C69F486}"/>
                </a:ext>
              </a:extLst>
            </p:cNvPr>
            <p:cNvSpPr>
              <a:spLocks/>
            </p:cNvSpPr>
            <p:nvPr/>
          </p:nvSpPr>
          <p:spPr bwMode="auto">
            <a:xfrm>
              <a:off x="5716476" y="2235646"/>
              <a:ext cx="308619" cy="38619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23" name="Freeform 18">
              <a:extLst>
                <a:ext uri="{FF2B5EF4-FFF2-40B4-BE49-F238E27FC236}">
                  <a16:creationId xmlns:a16="http://schemas.microsoft.com/office/drawing/2014/main" id="{C91A4C61-DF52-5471-E508-926DBA2DE266}"/>
                </a:ext>
              </a:extLst>
            </p:cNvPr>
            <p:cNvSpPr>
              <a:spLocks/>
            </p:cNvSpPr>
            <p:nvPr/>
          </p:nvSpPr>
          <p:spPr bwMode="auto">
            <a:xfrm>
              <a:off x="5428094" y="2164816"/>
              <a:ext cx="354153" cy="536288"/>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24" name="Freeform 19">
              <a:extLst>
                <a:ext uri="{FF2B5EF4-FFF2-40B4-BE49-F238E27FC236}">
                  <a16:creationId xmlns:a16="http://schemas.microsoft.com/office/drawing/2014/main" id="{7A0B943F-283A-2479-D6FE-55C562899108}"/>
                </a:ext>
              </a:extLst>
            </p:cNvPr>
            <p:cNvSpPr>
              <a:spLocks/>
            </p:cNvSpPr>
            <p:nvPr/>
          </p:nvSpPr>
          <p:spPr bwMode="auto">
            <a:xfrm>
              <a:off x="5278001" y="1830900"/>
              <a:ext cx="440161" cy="372704"/>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25" name="Freeform 20">
              <a:extLst>
                <a:ext uri="{FF2B5EF4-FFF2-40B4-BE49-F238E27FC236}">
                  <a16:creationId xmlns:a16="http://schemas.microsoft.com/office/drawing/2014/main" id="{9E30D4B6-BF28-122B-8716-6A9330940492}"/>
                </a:ext>
              </a:extLst>
            </p:cNvPr>
            <p:cNvSpPr>
              <a:spLocks/>
            </p:cNvSpPr>
            <p:nvPr/>
          </p:nvSpPr>
          <p:spPr bwMode="auto">
            <a:xfrm>
              <a:off x="5637212" y="1731400"/>
              <a:ext cx="325483" cy="53291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26" name="Freeform 21">
              <a:extLst>
                <a:ext uri="{FF2B5EF4-FFF2-40B4-BE49-F238E27FC236}">
                  <a16:creationId xmlns:a16="http://schemas.microsoft.com/office/drawing/2014/main" id="{24899061-8503-90B2-5494-F223ECC5F788}"/>
                </a:ext>
              </a:extLst>
            </p:cNvPr>
            <p:cNvSpPr>
              <a:spLocks/>
            </p:cNvSpPr>
            <p:nvPr/>
          </p:nvSpPr>
          <p:spPr bwMode="auto">
            <a:xfrm>
              <a:off x="5775501" y="1743205"/>
              <a:ext cx="558212" cy="3608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27" name="Freeform 22">
              <a:extLst>
                <a:ext uri="{FF2B5EF4-FFF2-40B4-BE49-F238E27FC236}">
                  <a16:creationId xmlns:a16="http://schemas.microsoft.com/office/drawing/2014/main" id="{4494C034-BDCF-F568-BF20-868EA1EF9F23}"/>
                </a:ext>
              </a:extLst>
            </p:cNvPr>
            <p:cNvSpPr>
              <a:spLocks/>
            </p:cNvSpPr>
            <p:nvPr/>
          </p:nvSpPr>
          <p:spPr bwMode="auto">
            <a:xfrm>
              <a:off x="7897045" y="1787053"/>
              <a:ext cx="197314" cy="31536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28" name="Freeform 23">
              <a:extLst>
                <a:ext uri="{FF2B5EF4-FFF2-40B4-BE49-F238E27FC236}">
                  <a16:creationId xmlns:a16="http://schemas.microsoft.com/office/drawing/2014/main" id="{D66CD7C2-5ADE-5E4E-FE04-AEC5A19AB917}"/>
                </a:ext>
              </a:extLst>
            </p:cNvPr>
            <p:cNvSpPr>
              <a:spLocks/>
            </p:cNvSpPr>
            <p:nvPr/>
          </p:nvSpPr>
          <p:spPr bwMode="auto">
            <a:xfrm>
              <a:off x="7517596" y="2002918"/>
              <a:ext cx="408119" cy="300187"/>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29" name="Freeform 24">
              <a:extLst>
                <a:ext uri="{FF2B5EF4-FFF2-40B4-BE49-F238E27FC236}">
                  <a16:creationId xmlns:a16="http://schemas.microsoft.com/office/drawing/2014/main" id="{DE51DBEF-3179-65F0-95F0-6AF2569DC47A}"/>
                </a:ext>
              </a:extLst>
            </p:cNvPr>
            <p:cNvSpPr>
              <a:spLocks/>
            </p:cNvSpPr>
            <p:nvPr/>
          </p:nvSpPr>
          <p:spPr bwMode="auto">
            <a:xfrm>
              <a:off x="7792486" y="1982680"/>
              <a:ext cx="94441" cy="17033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30" name="Freeform 25">
              <a:extLst>
                <a:ext uri="{FF2B5EF4-FFF2-40B4-BE49-F238E27FC236}">
                  <a16:creationId xmlns:a16="http://schemas.microsoft.com/office/drawing/2014/main" id="{9C13FAA5-68E2-3F45-9C72-AE47D8A2DF87}"/>
                </a:ext>
              </a:extLst>
            </p:cNvPr>
            <p:cNvSpPr>
              <a:spLocks/>
            </p:cNvSpPr>
            <p:nvPr/>
          </p:nvSpPr>
          <p:spPr bwMode="auto">
            <a:xfrm>
              <a:off x="7866689" y="1960756"/>
              <a:ext cx="84322" cy="18719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31" name="Freeform 26">
              <a:extLst>
                <a:ext uri="{FF2B5EF4-FFF2-40B4-BE49-F238E27FC236}">
                  <a16:creationId xmlns:a16="http://schemas.microsoft.com/office/drawing/2014/main" id="{23EF28D2-23F4-AF48-745F-36033FC0FEE8}"/>
                </a:ext>
              </a:extLst>
            </p:cNvPr>
            <p:cNvSpPr>
              <a:spLocks/>
            </p:cNvSpPr>
            <p:nvPr/>
          </p:nvSpPr>
          <p:spPr bwMode="auto">
            <a:xfrm>
              <a:off x="7834648" y="2188426"/>
              <a:ext cx="94441" cy="86009"/>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32" name="Freeform 27">
              <a:extLst>
                <a:ext uri="{FF2B5EF4-FFF2-40B4-BE49-F238E27FC236}">
                  <a16:creationId xmlns:a16="http://schemas.microsoft.com/office/drawing/2014/main" id="{B7121674-93B7-5D24-B951-A3C700B52737}"/>
                </a:ext>
              </a:extLst>
            </p:cNvPr>
            <p:cNvSpPr>
              <a:spLocks/>
            </p:cNvSpPr>
            <p:nvPr/>
          </p:nvSpPr>
          <p:spPr bwMode="auto">
            <a:xfrm>
              <a:off x="7918970" y="2179993"/>
              <a:ext cx="40475" cy="52280"/>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33" name="Freeform 28">
              <a:extLst>
                <a:ext uri="{FF2B5EF4-FFF2-40B4-BE49-F238E27FC236}">
                  <a16:creationId xmlns:a16="http://schemas.microsoft.com/office/drawing/2014/main" id="{9A9579E8-637B-E9EB-7BC1-A0DCD0C778B5}"/>
                </a:ext>
              </a:extLst>
            </p:cNvPr>
            <p:cNvSpPr>
              <a:spLocks/>
            </p:cNvSpPr>
            <p:nvPr/>
          </p:nvSpPr>
          <p:spPr bwMode="auto">
            <a:xfrm>
              <a:off x="7834648" y="2119281"/>
              <a:ext cx="183822" cy="9275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34" name="Freeform 29">
              <a:extLst>
                <a:ext uri="{FF2B5EF4-FFF2-40B4-BE49-F238E27FC236}">
                  <a16:creationId xmlns:a16="http://schemas.microsoft.com/office/drawing/2014/main" id="{94D05629-34A0-4482-A4A6-EE7E12FF3B1A}"/>
                </a:ext>
              </a:extLst>
            </p:cNvPr>
            <p:cNvSpPr>
              <a:spLocks/>
            </p:cNvSpPr>
            <p:nvPr/>
          </p:nvSpPr>
          <p:spPr bwMode="auto">
            <a:xfrm>
              <a:off x="7976309" y="2205290"/>
              <a:ext cx="16864" cy="1180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35" name="Freeform 30">
              <a:extLst>
                <a:ext uri="{FF2B5EF4-FFF2-40B4-BE49-F238E27FC236}">
                  <a16:creationId xmlns:a16="http://schemas.microsoft.com/office/drawing/2014/main" id="{FC423D62-F761-2683-D071-B02435E35593}"/>
                </a:ext>
              </a:extLst>
            </p:cNvPr>
            <p:cNvSpPr>
              <a:spLocks/>
            </p:cNvSpPr>
            <p:nvPr/>
          </p:nvSpPr>
          <p:spPr bwMode="auto">
            <a:xfrm>
              <a:off x="7763817" y="2269376"/>
              <a:ext cx="70830" cy="15852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36" name="Freeform 31">
              <a:extLst>
                <a:ext uri="{FF2B5EF4-FFF2-40B4-BE49-F238E27FC236}">
                  <a16:creationId xmlns:a16="http://schemas.microsoft.com/office/drawing/2014/main" id="{7E3F634C-CEB9-0ACA-C07E-9992B0927C75}"/>
                </a:ext>
              </a:extLst>
            </p:cNvPr>
            <p:cNvSpPr>
              <a:spLocks/>
            </p:cNvSpPr>
            <p:nvPr/>
          </p:nvSpPr>
          <p:spPr bwMode="auto">
            <a:xfrm>
              <a:off x="7750326" y="2378994"/>
              <a:ext cx="55652" cy="910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37" name="Freeform 32">
              <a:extLst>
                <a:ext uri="{FF2B5EF4-FFF2-40B4-BE49-F238E27FC236}">
                  <a16:creationId xmlns:a16="http://schemas.microsoft.com/office/drawing/2014/main" id="{F409C81F-4333-88FE-9D1F-369629607055}"/>
                </a:ext>
              </a:extLst>
            </p:cNvPr>
            <p:cNvSpPr>
              <a:spLocks/>
            </p:cNvSpPr>
            <p:nvPr/>
          </p:nvSpPr>
          <p:spPr bwMode="auto">
            <a:xfrm>
              <a:off x="7480495" y="2227213"/>
              <a:ext cx="317051" cy="205746"/>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38" name="Freeform 33">
              <a:extLst>
                <a:ext uri="{FF2B5EF4-FFF2-40B4-BE49-F238E27FC236}">
                  <a16:creationId xmlns:a16="http://schemas.microsoft.com/office/drawing/2014/main" id="{E5E6A385-8856-E932-95C7-9CB9C7A02436}"/>
                </a:ext>
              </a:extLst>
            </p:cNvPr>
            <p:cNvSpPr>
              <a:spLocks/>
            </p:cNvSpPr>
            <p:nvPr/>
          </p:nvSpPr>
          <p:spPr bwMode="auto">
            <a:xfrm>
              <a:off x="7183681" y="3051885"/>
              <a:ext cx="490754" cy="38450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solidFill>
              <a:srgbClr val="1263C2"/>
            </a:solid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39" name="Freeform 34">
              <a:extLst>
                <a:ext uri="{FF2B5EF4-FFF2-40B4-BE49-F238E27FC236}">
                  <a16:creationId xmlns:a16="http://schemas.microsoft.com/office/drawing/2014/main" id="{CDE8AC2A-4C56-9A54-EEDF-D8DCB4F3EF5D}"/>
                </a:ext>
              </a:extLst>
            </p:cNvPr>
            <p:cNvSpPr>
              <a:spLocks/>
            </p:cNvSpPr>
            <p:nvPr/>
          </p:nvSpPr>
          <p:spPr bwMode="auto">
            <a:xfrm>
              <a:off x="6802545" y="2950697"/>
              <a:ext cx="306933" cy="27151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40" name="Freeform 35">
              <a:extLst>
                <a:ext uri="{FF2B5EF4-FFF2-40B4-BE49-F238E27FC236}">
                  <a16:creationId xmlns:a16="http://schemas.microsoft.com/office/drawing/2014/main" id="{51FC7A73-E453-C321-4607-9634D5416CA9}"/>
                </a:ext>
              </a:extLst>
            </p:cNvPr>
            <p:cNvSpPr>
              <a:spLocks/>
            </p:cNvSpPr>
            <p:nvPr/>
          </p:nvSpPr>
          <p:spPr bwMode="auto">
            <a:xfrm>
              <a:off x="6765443" y="2707850"/>
              <a:ext cx="274890" cy="24790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41" name="Freeform 36">
              <a:extLst>
                <a:ext uri="{FF2B5EF4-FFF2-40B4-BE49-F238E27FC236}">
                  <a16:creationId xmlns:a16="http://schemas.microsoft.com/office/drawing/2014/main" id="{34C32190-6D22-8B08-A58D-AEB1869B81F9}"/>
                </a:ext>
              </a:extLst>
            </p:cNvPr>
            <p:cNvSpPr>
              <a:spLocks/>
            </p:cNvSpPr>
            <p:nvPr/>
          </p:nvSpPr>
          <p:spPr bwMode="auto">
            <a:xfrm>
              <a:off x="7011664" y="2657268"/>
              <a:ext cx="465458" cy="151779"/>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solidFill>
              <a:srgbClr val="0070C0"/>
            </a:solid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dirty="0">
                <a:solidFill>
                  <a:schemeClr val="bg2">
                    <a:lumMod val="75000"/>
                  </a:schemeClr>
                </a:solidFill>
                <a:latin typeface="Avenir Book" panose="02000503020000020003" pitchFamily="2" charset="0"/>
                <a:ea typeface="Lato" panose="020F0502020204030203" pitchFamily="34" charset="0"/>
                <a:cs typeface="Lato" panose="020F0502020204030203" pitchFamily="34" charset="0"/>
              </a:endParaRPr>
            </a:p>
          </p:txBody>
        </p:sp>
        <p:sp>
          <p:nvSpPr>
            <p:cNvPr id="42" name="Freeform 37">
              <a:extLst>
                <a:ext uri="{FF2B5EF4-FFF2-40B4-BE49-F238E27FC236}">
                  <a16:creationId xmlns:a16="http://schemas.microsoft.com/office/drawing/2014/main" id="{D16D9AFF-C007-CA3A-BD32-5CFDA9D2E6B4}"/>
                </a:ext>
              </a:extLst>
            </p:cNvPr>
            <p:cNvSpPr>
              <a:spLocks/>
            </p:cNvSpPr>
            <p:nvPr/>
          </p:nvSpPr>
          <p:spPr bwMode="auto">
            <a:xfrm>
              <a:off x="7342207" y="2606663"/>
              <a:ext cx="465458" cy="205746"/>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solidFill>
              <a:srgbClr val="1263C2"/>
            </a:solid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43" name="Freeform 38">
              <a:extLst>
                <a:ext uri="{FF2B5EF4-FFF2-40B4-BE49-F238E27FC236}">
                  <a16:creationId xmlns:a16="http://schemas.microsoft.com/office/drawing/2014/main" id="{9C74528C-1A92-15F3-052A-6FCE0B99A3D5}"/>
                </a:ext>
              </a:extLst>
            </p:cNvPr>
            <p:cNvSpPr>
              <a:spLocks/>
            </p:cNvSpPr>
            <p:nvPr/>
          </p:nvSpPr>
          <p:spPr bwMode="auto">
            <a:xfrm>
              <a:off x="7274749" y="2775308"/>
              <a:ext cx="286695" cy="30862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solidFill>
              <a:srgbClr val="1263C2"/>
            </a:solid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solidFill>
                  <a:schemeClr val="accent6"/>
                </a:solidFill>
                <a:latin typeface="Avenir Book" panose="02000503020000020003" pitchFamily="2" charset="0"/>
                <a:ea typeface="Lato" panose="020F0502020204030203" pitchFamily="34" charset="0"/>
                <a:cs typeface="Lato" panose="020F0502020204030203" pitchFamily="34" charset="0"/>
              </a:endParaRPr>
            </a:p>
          </p:txBody>
        </p:sp>
        <p:sp>
          <p:nvSpPr>
            <p:cNvPr id="44" name="Freeform 39">
              <a:extLst>
                <a:ext uri="{FF2B5EF4-FFF2-40B4-BE49-F238E27FC236}">
                  <a16:creationId xmlns:a16="http://schemas.microsoft.com/office/drawing/2014/main" id="{9A4F6B9A-4404-DC02-1671-5A2B3B115FEA}"/>
                </a:ext>
              </a:extLst>
            </p:cNvPr>
            <p:cNvSpPr>
              <a:spLocks/>
            </p:cNvSpPr>
            <p:nvPr/>
          </p:nvSpPr>
          <p:spPr bwMode="auto">
            <a:xfrm>
              <a:off x="7369190" y="2432960"/>
              <a:ext cx="418238" cy="234416"/>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solidFill>
              <a:srgbClr val="1263C2"/>
            </a:solid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45" name="Freeform 40">
              <a:extLst>
                <a:ext uri="{FF2B5EF4-FFF2-40B4-BE49-F238E27FC236}">
                  <a16:creationId xmlns:a16="http://schemas.microsoft.com/office/drawing/2014/main" id="{2646CD72-F3BE-938A-1645-56500301C5BC}"/>
                </a:ext>
              </a:extLst>
            </p:cNvPr>
            <p:cNvSpPr>
              <a:spLocks/>
            </p:cNvSpPr>
            <p:nvPr/>
          </p:nvSpPr>
          <p:spPr bwMode="auto">
            <a:xfrm>
              <a:off x="7406291" y="2750011"/>
              <a:ext cx="269831" cy="209119"/>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solidFill>
              <a:srgbClr val="1263C2"/>
            </a:solid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46" name="Freeform 41">
              <a:extLst>
                <a:ext uri="{FF2B5EF4-FFF2-40B4-BE49-F238E27FC236}">
                  <a16:creationId xmlns:a16="http://schemas.microsoft.com/office/drawing/2014/main" id="{256A39A7-9103-335F-72A1-A4E0149966ED}"/>
                </a:ext>
              </a:extLst>
            </p:cNvPr>
            <p:cNvSpPr>
              <a:spLocks/>
            </p:cNvSpPr>
            <p:nvPr/>
          </p:nvSpPr>
          <p:spPr bwMode="auto">
            <a:xfrm>
              <a:off x="7128028" y="2788799"/>
              <a:ext cx="212492" cy="34066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solidFill>
              <a:srgbClr val="1263C2"/>
            </a:solid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47" name="Freeform 42">
              <a:extLst>
                <a:ext uri="{FF2B5EF4-FFF2-40B4-BE49-F238E27FC236}">
                  <a16:creationId xmlns:a16="http://schemas.microsoft.com/office/drawing/2014/main" id="{A9698CD1-47E3-2790-F181-86FC6D371E1A}"/>
                </a:ext>
              </a:extLst>
            </p:cNvPr>
            <p:cNvSpPr>
              <a:spLocks/>
            </p:cNvSpPr>
            <p:nvPr/>
          </p:nvSpPr>
          <p:spPr bwMode="auto">
            <a:xfrm>
              <a:off x="6942519" y="2800604"/>
              <a:ext cx="195628" cy="34234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48" name="Freeform 43">
              <a:extLst>
                <a:ext uri="{FF2B5EF4-FFF2-40B4-BE49-F238E27FC236}">
                  <a16:creationId xmlns:a16="http://schemas.microsoft.com/office/drawing/2014/main" id="{AA43CA55-4E2F-E4B9-0DB7-9C1B96C6597C}"/>
                </a:ext>
              </a:extLst>
            </p:cNvPr>
            <p:cNvSpPr>
              <a:spLocks/>
            </p:cNvSpPr>
            <p:nvPr/>
          </p:nvSpPr>
          <p:spPr bwMode="auto">
            <a:xfrm>
              <a:off x="7559758" y="2387426"/>
              <a:ext cx="242848" cy="17707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solidFill>
              <a:srgbClr val="1263C2"/>
            </a:solid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49" name="Freeform 44">
              <a:extLst>
                <a:ext uri="{FF2B5EF4-FFF2-40B4-BE49-F238E27FC236}">
                  <a16:creationId xmlns:a16="http://schemas.microsoft.com/office/drawing/2014/main" id="{21D9E954-4052-3D84-54BB-27C9463C0F50}"/>
                </a:ext>
              </a:extLst>
            </p:cNvPr>
            <p:cNvSpPr>
              <a:spLocks/>
            </p:cNvSpPr>
            <p:nvPr/>
          </p:nvSpPr>
          <p:spPr bwMode="auto">
            <a:xfrm>
              <a:off x="7411350" y="2367189"/>
              <a:ext cx="249594" cy="246221"/>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50" name="Freeform 45">
              <a:extLst>
                <a:ext uri="{FF2B5EF4-FFF2-40B4-BE49-F238E27FC236}">
                  <a16:creationId xmlns:a16="http://schemas.microsoft.com/office/drawing/2014/main" id="{3EFD48EA-0710-A937-5F1A-DF9BAD8AB70A}"/>
                </a:ext>
              </a:extLst>
            </p:cNvPr>
            <p:cNvSpPr>
              <a:spLocks/>
            </p:cNvSpPr>
            <p:nvPr/>
          </p:nvSpPr>
          <p:spPr bwMode="auto">
            <a:xfrm>
              <a:off x="7045393" y="2498731"/>
              <a:ext cx="398000" cy="205746"/>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51" name="Freeform 46">
              <a:extLst>
                <a:ext uri="{FF2B5EF4-FFF2-40B4-BE49-F238E27FC236}">
                  <a16:creationId xmlns:a16="http://schemas.microsoft.com/office/drawing/2014/main" id="{21331F9D-5B97-EAA8-EF0C-6C6072B571C2}"/>
                </a:ext>
              </a:extLst>
            </p:cNvPr>
            <p:cNvSpPr>
              <a:spLocks/>
            </p:cNvSpPr>
            <p:nvPr/>
          </p:nvSpPr>
          <p:spPr bwMode="auto">
            <a:xfrm>
              <a:off x="6706417" y="2426214"/>
              <a:ext cx="362585" cy="31536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52" name="Freeform 47">
              <a:extLst>
                <a:ext uri="{FF2B5EF4-FFF2-40B4-BE49-F238E27FC236}">
                  <a16:creationId xmlns:a16="http://schemas.microsoft.com/office/drawing/2014/main" id="{C48ACC4A-5B5A-19FA-7606-4332B79C33B5}"/>
                </a:ext>
              </a:extLst>
            </p:cNvPr>
            <p:cNvSpPr>
              <a:spLocks/>
            </p:cNvSpPr>
            <p:nvPr/>
          </p:nvSpPr>
          <p:spPr bwMode="auto">
            <a:xfrm>
              <a:off x="6642332" y="1820781"/>
              <a:ext cx="350780" cy="40811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53" name="Line 48">
              <a:extLst>
                <a:ext uri="{FF2B5EF4-FFF2-40B4-BE49-F238E27FC236}">
                  <a16:creationId xmlns:a16="http://schemas.microsoft.com/office/drawing/2014/main" id="{61470F3F-216B-5117-9D80-C2995C130C47}"/>
                </a:ext>
              </a:extLst>
            </p:cNvPr>
            <p:cNvSpPr>
              <a:spLocks noChangeShapeType="1"/>
            </p:cNvSpPr>
            <p:nvPr/>
          </p:nvSpPr>
          <p:spPr bwMode="auto">
            <a:xfrm>
              <a:off x="6881808" y="2014722"/>
              <a:ext cx="0" cy="0"/>
            </a:xfrm>
            <a:prstGeom prst="line">
              <a:avLst/>
            </a:prstGeom>
            <a:grpFill/>
            <a:ln w="6350">
              <a:solidFill>
                <a:srgbClr val="000000"/>
              </a:solidFill>
              <a:round/>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54" name="Line 49">
              <a:extLst>
                <a:ext uri="{FF2B5EF4-FFF2-40B4-BE49-F238E27FC236}">
                  <a16:creationId xmlns:a16="http://schemas.microsoft.com/office/drawing/2014/main" id="{49B5CCC1-D96F-7D56-2FED-28AF873C38D5}"/>
                </a:ext>
              </a:extLst>
            </p:cNvPr>
            <p:cNvSpPr>
              <a:spLocks noChangeShapeType="1"/>
            </p:cNvSpPr>
            <p:nvPr/>
          </p:nvSpPr>
          <p:spPr bwMode="auto">
            <a:xfrm>
              <a:off x="6881808" y="2014722"/>
              <a:ext cx="0" cy="0"/>
            </a:xfrm>
            <a:prstGeom prst="line">
              <a:avLst/>
            </a:pr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55" name="Freeform 50">
              <a:extLst>
                <a:ext uri="{FF2B5EF4-FFF2-40B4-BE49-F238E27FC236}">
                  <a16:creationId xmlns:a16="http://schemas.microsoft.com/office/drawing/2014/main" id="{0873076D-E6FF-9770-E92C-9A87F465749A}"/>
                </a:ext>
              </a:extLst>
            </p:cNvPr>
            <p:cNvSpPr>
              <a:spLocks/>
            </p:cNvSpPr>
            <p:nvPr/>
          </p:nvSpPr>
          <p:spPr bwMode="auto">
            <a:xfrm>
              <a:off x="6964444" y="1940519"/>
              <a:ext cx="409805" cy="38619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56" name="Freeform 51">
              <a:extLst>
                <a:ext uri="{FF2B5EF4-FFF2-40B4-BE49-F238E27FC236}">
                  <a16:creationId xmlns:a16="http://schemas.microsoft.com/office/drawing/2014/main" id="{475FB826-77CD-BDC6-118D-0B7EAFFEEE83}"/>
                </a:ext>
              </a:extLst>
            </p:cNvPr>
            <p:cNvSpPr>
              <a:spLocks/>
            </p:cNvSpPr>
            <p:nvPr/>
          </p:nvSpPr>
          <p:spPr bwMode="auto">
            <a:xfrm>
              <a:off x="6848079" y="1986053"/>
              <a:ext cx="286695" cy="305247"/>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57" name="Freeform 52">
              <a:extLst>
                <a:ext uri="{FF2B5EF4-FFF2-40B4-BE49-F238E27FC236}">
                  <a16:creationId xmlns:a16="http://schemas.microsoft.com/office/drawing/2014/main" id="{C39C192F-1424-D96E-3843-5017C57941B1}"/>
                </a:ext>
              </a:extLst>
            </p:cNvPr>
            <p:cNvSpPr>
              <a:spLocks/>
            </p:cNvSpPr>
            <p:nvPr/>
          </p:nvSpPr>
          <p:spPr bwMode="auto">
            <a:xfrm>
              <a:off x="7268003" y="2274434"/>
              <a:ext cx="229357" cy="263085"/>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58" name="Freeform 53">
              <a:extLst>
                <a:ext uri="{FF2B5EF4-FFF2-40B4-BE49-F238E27FC236}">
                  <a16:creationId xmlns:a16="http://schemas.microsoft.com/office/drawing/2014/main" id="{1055AFAE-DBE3-4175-562C-0CA6F5D9EDEC}"/>
                </a:ext>
              </a:extLst>
            </p:cNvPr>
            <p:cNvSpPr>
              <a:spLocks/>
            </p:cNvSpPr>
            <p:nvPr/>
          </p:nvSpPr>
          <p:spPr bwMode="auto">
            <a:xfrm>
              <a:off x="7119596" y="2319969"/>
              <a:ext cx="168644" cy="290068"/>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59" name="Freeform 54">
              <a:extLst>
                <a:ext uri="{FF2B5EF4-FFF2-40B4-BE49-F238E27FC236}">
                  <a16:creationId xmlns:a16="http://schemas.microsoft.com/office/drawing/2014/main" id="{4449C651-1E59-4B07-8BFE-145D105E9378}"/>
                </a:ext>
              </a:extLst>
            </p:cNvPr>
            <p:cNvSpPr>
              <a:spLocks/>
            </p:cNvSpPr>
            <p:nvPr/>
          </p:nvSpPr>
          <p:spPr bwMode="auto">
            <a:xfrm>
              <a:off x="6929028" y="2282867"/>
              <a:ext cx="217551" cy="38113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sp>
          <p:nvSpPr>
            <p:cNvPr id="60" name="Freeform 55">
              <a:extLst>
                <a:ext uri="{FF2B5EF4-FFF2-40B4-BE49-F238E27FC236}">
                  <a16:creationId xmlns:a16="http://schemas.microsoft.com/office/drawing/2014/main" id="{17DAA5D4-7265-0DAE-EA13-7512B5B9B0D5}"/>
                </a:ext>
              </a:extLst>
            </p:cNvPr>
            <p:cNvSpPr>
              <a:spLocks/>
            </p:cNvSpPr>
            <p:nvPr/>
          </p:nvSpPr>
          <p:spPr bwMode="auto">
            <a:xfrm>
              <a:off x="6662570" y="2198544"/>
              <a:ext cx="330543" cy="2428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grpFill/>
            <a:ln w="6350" cap="flat">
              <a:solidFill>
                <a:srgbClr val="FFFFFF"/>
              </a:solidFill>
              <a:prstDash val="solid"/>
              <a:miter lim="800000"/>
              <a:headEnd/>
              <a:tailEnd/>
            </a:ln>
          </p:spPr>
          <p:txBody>
            <a:bodyPr vert="horz" wrap="square" lIns="91392" tIns="45696" rIns="91392" bIns="45696" numCol="1" anchor="t" anchorCtr="0" compatLnSpc="1">
              <a:prstTxWarp prst="textNoShape">
                <a:avLst/>
              </a:prstTxWarp>
            </a:bodyPr>
            <a:lstStyle/>
            <a:p>
              <a:endParaRPr lang="en-US" sz="1799">
                <a:latin typeface="Avenir Book" panose="02000503020000020003" pitchFamily="2" charset="0"/>
                <a:ea typeface="Lato" panose="020F0502020204030203" pitchFamily="34" charset="0"/>
                <a:cs typeface="Lato" panose="020F0502020204030203" pitchFamily="34" charset="0"/>
              </a:endParaRPr>
            </a:p>
          </p:txBody>
        </p:sp>
      </p:grpSp>
      <p:sp>
        <p:nvSpPr>
          <p:cNvPr id="68" name="Freeform 346">
            <a:extLst>
              <a:ext uri="{FF2B5EF4-FFF2-40B4-BE49-F238E27FC236}">
                <a16:creationId xmlns:a16="http://schemas.microsoft.com/office/drawing/2014/main" id="{275B7E29-4972-3A12-7C39-0BA0DC5EEB8D}"/>
              </a:ext>
            </a:extLst>
          </p:cNvPr>
          <p:cNvSpPr>
            <a:spLocks noEditPoints="1"/>
          </p:cNvSpPr>
          <p:nvPr/>
        </p:nvSpPr>
        <p:spPr bwMode="auto">
          <a:xfrm>
            <a:off x="4565034" y="4308649"/>
            <a:ext cx="123462" cy="179582"/>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rgbClr val="C00000"/>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70" name="Freeform 346">
            <a:extLst>
              <a:ext uri="{FF2B5EF4-FFF2-40B4-BE49-F238E27FC236}">
                <a16:creationId xmlns:a16="http://schemas.microsoft.com/office/drawing/2014/main" id="{2C3529F9-5A9D-74AD-8677-F243A0C1E561}"/>
              </a:ext>
            </a:extLst>
          </p:cNvPr>
          <p:cNvSpPr>
            <a:spLocks noEditPoints="1"/>
          </p:cNvSpPr>
          <p:nvPr/>
        </p:nvSpPr>
        <p:spPr bwMode="auto">
          <a:xfrm>
            <a:off x="5208968" y="4768323"/>
            <a:ext cx="123462" cy="179582"/>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rgbClr val="C00000"/>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71" name="Freeform 346">
            <a:extLst>
              <a:ext uri="{FF2B5EF4-FFF2-40B4-BE49-F238E27FC236}">
                <a16:creationId xmlns:a16="http://schemas.microsoft.com/office/drawing/2014/main" id="{6002B5D0-BFB1-E39A-31BC-EDF695BDD326}"/>
              </a:ext>
            </a:extLst>
          </p:cNvPr>
          <p:cNvSpPr>
            <a:spLocks noEditPoints="1"/>
          </p:cNvSpPr>
          <p:nvPr/>
        </p:nvSpPr>
        <p:spPr bwMode="auto">
          <a:xfrm>
            <a:off x="5143678" y="4981401"/>
            <a:ext cx="123462" cy="179582"/>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rgbClr val="C00000"/>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72" name="Freeform 346">
            <a:extLst>
              <a:ext uri="{FF2B5EF4-FFF2-40B4-BE49-F238E27FC236}">
                <a16:creationId xmlns:a16="http://schemas.microsoft.com/office/drawing/2014/main" id="{BBD5D627-7559-A50E-6B2D-256D7FC063F3}"/>
              </a:ext>
            </a:extLst>
          </p:cNvPr>
          <p:cNvSpPr>
            <a:spLocks noEditPoints="1"/>
          </p:cNvSpPr>
          <p:nvPr/>
        </p:nvSpPr>
        <p:spPr bwMode="auto">
          <a:xfrm>
            <a:off x="5627980" y="3693343"/>
            <a:ext cx="123462" cy="179582"/>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rgbClr val="C00000"/>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73" name="Freeform 346">
            <a:extLst>
              <a:ext uri="{FF2B5EF4-FFF2-40B4-BE49-F238E27FC236}">
                <a16:creationId xmlns:a16="http://schemas.microsoft.com/office/drawing/2014/main" id="{05CCEE16-3040-6E47-E7A5-4ACC39617777}"/>
              </a:ext>
            </a:extLst>
          </p:cNvPr>
          <p:cNvSpPr>
            <a:spLocks noEditPoints="1"/>
          </p:cNvSpPr>
          <p:nvPr/>
        </p:nvSpPr>
        <p:spPr bwMode="auto">
          <a:xfrm>
            <a:off x="5360685" y="4281377"/>
            <a:ext cx="123462" cy="179582"/>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rgbClr val="C00000"/>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74" name="Freeform 346">
            <a:extLst>
              <a:ext uri="{FF2B5EF4-FFF2-40B4-BE49-F238E27FC236}">
                <a16:creationId xmlns:a16="http://schemas.microsoft.com/office/drawing/2014/main" id="{E11565BD-AE91-D431-AC77-2E1D840198B1}"/>
              </a:ext>
            </a:extLst>
          </p:cNvPr>
          <p:cNvSpPr>
            <a:spLocks noEditPoints="1"/>
          </p:cNvSpPr>
          <p:nvPr/>
        </p:nvSpPr>
        <p:spPr bwMode="auto">
          <a:xfrm>
            <a:off x="5464025" y="4021369"/>
            <a:ext cx="123462" cy="179582"/>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rgbClr val="C00000"/>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75" name="Freeform 346">
            <a:extLst>
              <a:ext uri="{FF2B5EF4-FFF2-40B4-BE49-F238E27FC236}">
                <a16:creationId xmlns:a16="http://schemas.microsoft.com/office/drawing/2014/main" id="{149E2FCD-5D02-B867-71D7-254CF9A23F5B}"/>
              </a:ext>
            </a:extLst>
          </p:cNvPr>
          <p:cNvSpPr>
            <a:spLocks noEditPoints="1"/>
          </p:cNvSpPr>
          <p:nvPr/>
        </p:nvSpPr>
        <p:spPr bwMode="auto">
          <a:xfrm>
            <a:off x="3334353" y="4590081"/>
            <a:ext cx="123462" cy="179582"/>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rgbClr val="C00000"/>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76" name="Freeform 346">
            <a:extLst>
              <a:ext uri="{FF2B5EF4-FFF2-40B4-BE49-F238E27FC236}">
                <a16:creationId xmlns:a16="http://schemas.microsoft.com/office/drawing/2014/main" id="{019EFBFE-6EC6-433F-6F76-F531E12A453C}"/>
              </a:ext>
            </a:extLst>
          </p:cNvPr>
          <p:cNvSpPr>
            <a:spLocks noEditPoints="1"/>
          </p:cNvSpPr>
          <p:nvPr/>
        </p:nvSpPr>
        <p:spPr bwMode="auto">
          <a:xfrm>
            <a:off x="1349936" y="6491655"/>
            <a:ext cx="196072" cy="285197"/>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rgbClr val="C00000"/>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78" name="Freeform 346">
            <a:extLst>
              <a:ext uri="{FF2B5EF4-FFF2-40B4-BE49-F238E27FC236}">
                <a16:creationId xmlns:a16="http://schemas.microsoft.com/office/drawing/2014/main" id="{42473B0D-0812-16B3-D882-34C998E8E9E1}"/>
              </a:ext>
            </a:extLst>
          </p:cNvPr>
          <p:cNvSpPr>
            <a:spLocks noEditPoints="1"/>
          </p:cNvSpPr>
          <p:nvPr/>
        </p:nvSpPr>
        <p:spPr bwMode="auto">
          <a:xfrm>
            <a:off x="1349936" y="5726080"/>
            <a:ext cx="196072" cy="285197"/>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chemeClr val="accent4"/>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79" name="Rectangle 78">
            <a:extLst>
              <a:ext uri="{FF2B5EF4-FFF2-40B4-BE49-F238E27FC236}">
                <a16:creationId xmlns:a16="http://schemas.microsoft.com/office/drawing/2014/main" id="{B014B562-117E-F635-8C64-6C11C8BF97BB}"/>
              </a:ext>
            </a:extLst>
          </p:cNvPr>
          <p:cNvSpPr/>
          <p:nvPr/>
        </p:nvSpPr>
        <p:spPr>
          <a:xfrm>
            <a:off x="1594513" y="5665372"/>
            <a:ext cx="4316137" cy="830997"/>
          </a:xfrm>
          <a:prstGeom prst="rect">
            <a:avLst/>
          </a:prstGeom>
        </p:spPr>
        <p:txBody>
          <a:bodyPr wrap="square">
            <a:spAutoFit/>
          </a:bodyPr>
          <a:lstStyle/>
          <a:p>
            <a:r>
              <a:rPr lang="en-US" sz="1600" dirty="0">
                <a:solidFill>
                  <a:schemeClr val="tx2"/>
                </a:solidFill>
                <a:latin typeface="Roboto" panose="02000000000000000000" pitchFamily="2" charset="0"/>
                <a:ea typeface="Roboto" panose="02000000000000000000" pitchFamily="2" charset="0"/>
                <a:cs typeface="Roboto" panose="02000000000000000000" pitchFamily="2" charset="0"/>
              </a:rPr>
              <a:t>Existing investments across Blueprint Funds (25 investments across target markets; 90% multifamily)</a:t>
            </a:r>
          </a:p>
        </p:txBody>
      </p:sp>
      <p:sp>
        <p:nvSpPr>
          <p:cNvPr id="81" name="Freeform 346">
            <a:extLst>
              <a:ext uri="{FF2B5EF4-FFF2-40B4-BE49-F238E27FC236}">
                <a16:creationId xmlns:a16="http://schemas.microsoft.com/office/drawing/2014/main" id="{7E360D21-7080-CD0B-7913-56188BD8F038}"/>
              </a:ext>
            </a:extLst>
          </p:cNvPr>
          <p:cNvSpPr>
            <a:spLocks noEditPoints="1"/>
          </p:cNvSpPr>
          <p:nvPr/>
        </p:nvSpPr>
        <p:spPr bwMode="auto">
          <a:xfrm>
            <a:off x="4572698" y="3969424"/>
            <a:ext cx="123462" cy="179582"/>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rgbClr val="C00000"/>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96" name="Freeform 346">
            <a:extLst>
              <a:ext uri="{FF2B5EF4-FFF2-40B4-BE49-F238E27FC236}">
                <a16:creationId xmlns:a16="http://schemas.microsoft.com/office/drawing/2014/main" id="{DA5B4ED7-2153-A50F-EC13-AE10E4A158B3}"/>
              </a:ext>
            </a:extLst>
          </p:cNvPr>
          <p:cNvSpPr>
            <a:spLocks noEditPoints="1"/>
          </p:cNvSpPr>
          <p:nvPr/>
        </p:nvSpPr>
        <p:spPr bwMode="auto">
          <a:xfrm>
            <a:off x="3182715" y="4817232"/>
            <a:ext cx="196072" cy="285197"/>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chemeClr val="accent4"/>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97" name="Freeform 346">
            <a:extLst>
              <a:ext uri="{FF2B5EF4-FFF2-40B4-BE49-F238E27FC236}">
                <a16:creationId xmlns:a16="http://schemas.microsoft.com/office/drawing/2014/main" id="{4D5E8954-E179-1BBD-C531-A045799C49FE}"/>
              </a:ext>
            </a:extLst>
          </p:cNvPr>
          <p:cNvSpPr>
            <a:spLocks noEditPoints="1"/>
          </p:cNvSpPr>
          <p:nvPr/>
        </p:nvSpPr>
        <p:spPr bwMode="auto">
          <a:xfrm>
            <a:off x="3288857" y="4690238"/>
            <a:ext cx="196072" cy="285197"/>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chemeClr val="accent4"/>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98" name="Freeform 346">
            <a:extLst>
              <a:ext uri="{FF2B5EF4-FFF2-40B4-BE49-F238E27FC236}">
                <a16:creationId xmlns:a16="http://schemas.microsoft.com/office/drawing/2014/main" id="{1B0B0330-47CC-46DF-2321-15C4C9BE5DB2}"/>
              </a:ext>
            </a:extLst>
          </p:cNvPr>
          <p:cNvSpPr>
            <a:spLocks noEditPoints="1"/>
          </p:cNvSpPr>
          <p:nvPr/>
        </p:nvSpPr>
        <p:spPr bwMode="auto">
          <a:xfrm>
            <a:off x="3523072" y="4765106"/>
            <a:ext cx="196072" cy="285197"/>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chemeClr val="accent4"/>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99" name="Freeform 346">
            <a:extLst>
              <a:ext uri="{FF2B5EF4-FFF2-40B4-BE49-F238E27FC236}">
                <a16:creationId xmlns:a16="http://schemas.microsoft.com/office/drawing/2014/main" id="{CEB41231-16CE-0F83-1F6B-81AF9AB641A9}"/>
              </a:ext>
            </a:extLst>
          </p:cNvPr>
          <p:cNvSpPr>
            <a:spLocks noEditPoints="1"/>
          </p:cNvSpPr>
          <p:nvPr/>
        </p:nvSpPr>
        <p:spPr bwMode="auto">
          <a:xfrm>
            <a:off x="3428604" y="4504064"/>
            <a:ext cx="196072" cy="285197"/>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chemeClr val="accent4"/>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101" name="Freeform 346">
            <a:extLst>
              <a:ext uri="{FF2B5EF4-FFF2-40B4-BE49-F238E27FC236}">
                <a16:creationId xmlns:a16="http://schemas.microsoft.com/office/drawing/2014/main" id="{996197EF-E547-518D-5E93-A5B600D0EC0F}"/>
              </a:ext>
            </a:extLst>
          </p:cNvPr>
          <p:cNvSpPr>
            <a:spLocks noEditPoints="1"/>
          </p:cNvSpPr>
          <p:nvPr/>
        </p:nvSpPr>
        <p:spPr bwMode="auto">
          <a:xfrm>
            <a:off x="5207905" y="3884738"/>
            <a:ext cx="196072" cy="285197"/>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chemeClr val="accent4"/>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102" name="Freeform 346">
            <a:extLst>
              <a:ext uri="{FF2B5EF4-FFF2-40B4-BE49-F238E27FC236}">
                <a16:creationId xmlns:a16="http://schemas.microsoft.com/office/drawing/2014/main" id="{01A2B291-53AC-89A9-5BE3-AF3C0F0B7AF1}"/>
              </a:ext>
            </a:extLst>
          </p:cNvPr>
          <p:cNvSpPr>
            <a:spLocks noEditPoints="1"/>
          </p:cNvSpPr>
          <p:nvPr/>
        </p:nvSpPr>
        <p:spPr bwMode="auto">
          <a:xfrm>
            <a:off x="5504219" y="3350045"/>
            <a:ext cx="196072" cy="285197"/>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chemeClr val="accent4"/>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103" name="Freeform 346">
            <a:extLst>
              <a:ext uri="{FF2B5EF4-FFF2-40B4-BE49-F238E27FC236}">
                <a16:creationId xmlns:a16="http://schemas.microsoft.com/office/drawing/2014/main" id="{3C0D7F5A-0426-9192-DF7B-39D5DBA13FA9}"/>
              </a:ext>
            </a:extLst>
          </p:cNvPr>
          <p:cNvSpPr>
            <a:spLocks noEditPoints="1"/>
          </p:cNvSpPr>
          <p:nvPr/>
        </p:nvSpPr>
        <p:spPr bwMode="auto">
          <a:xfrm>
            <a:off x="4822769" y="4179409"/>
            <a:ext cx="196072" cy="285197"/>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chemeClr val="accent4"/>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104" name="Freeform 346">
            <a:extLst>
              <a:ext uri="{FF2B5EF4-FFF2-40B4-BE49-F238E27FC236}">
                <a16:creationId xmlns:a16="http://schemas.microsoft.com/office/drawing/2014/main" id="{8A37E3AB-F031-42DE-9F79-42DF3A5DA145}"/>
              </a:ext>
            </a:extLst>
          </p:cNvPr>
          <p:cNvSpPr>
            <a:spLocks noEditPoints="1"/>
          </p:cNvSpPr>
          <p:nvPr/>
        </p:nvSpPr>
        <p:spPr bwMode="auto">
          <a:xfrm>
            <a:off x="5420853" y="3488805"/>
            <a:ext cx="196072" cy="285197"/>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chemeClr val="accent4"/>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105" name="Freeform 346">
            <a:extLst>
              <a:ext uri="{FF2B5EF4-FFF2-40B4-BE49-F238E27FC236}">
                <a16:creationId xmlns:a16="http://schemas.microsoft.com/office/drawing/2014/main" id="{1C332A28-89E7-31E0-01D8-4548C3518CE1}"/>
              </a:ext>
            </a:extLst>
          </p:cNvPr>
          <p:cNvSpPr>
            <a:spLocks noEditPoints="1"/>
          </p:cNvSpPr>
          <p:nvPr/>
        </p:nvSpPr>
        <p:spPr bwMode="auto">
          <a:xfrm>
            <a:off x="5297149" y="3796624"/>
            <a:ext cx="196072" cy="285197"/>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chemeClr val="accent4"/>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106" name="Freeform 346">
            <a:extLst>
              <a:ext uri="{FF2B5EF4-FFF2-40B4-BE49-F238E27FC236}">
                <a16:creationId xmlns:a16="http://schemas.microsoft.com/office/drawing/2014/main" id="{CFCA6CA7-6706-65C0-DD2D-963D217297E7}"/>
              </a:ext>
            </a:extLst>
          </p:cNvPr>
          <p:cNvSpPr>
            <a:spLocks noEditPoints="1"/>
          </p:cNvSpPr>
          <p:nvPr/>
        </p:nvSpPr>
        <p:spPr bwMode="auto">
          <a:xfrm>
            <a:off x="5450137" y="3792266"/>
            <a:ext cx="196072" cy="285197"/>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chemeClr val="accent4"/>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107" name="Freeform 346">
            <a:extLst>
              <a:ext uri="{FF2B5EF4-FFF2-40B4-BE49-F238E27FC236}">
                <a16:creationId xmlns:a16="http://schemas.microsoft.com/office/drawing/2014/main" id="{791BC323-BFD8-721B-2D25-433580E08EBD}"/>
              </a:ext>
            </a:extLst>
          </p:cNvPr>
          <p:cNvSpPr>
            <a:spLocks noEditPoints="1"/>
          </p:cNvSpPr>
          <p:nvPr/>
        </p:nvSpPr>
        <p:spPr bwMode="auto">
          <a:xfrm>
            <a:off x="4859958" y="3994055"/>
            <a:ext cx="123462" cy="179582"/>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rgbClr val="C00000"/>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108" name="Freeform 346">
            <a:extLst>
              <a:ext uri="{FF2B5EF4-FFF2-40B4-BE49-F238E27FC236}">
                <a16:creationId xmlns:a16="http://schemas.microsoft.com/office/drawing/2014/main" id="{A7B0F2F7-1213-D449-2EEC-33A665875827}"/>
              </a:ext>
            </a:extLst>
          </p:cNvPr>
          <p:cNvSpPr>
            <a:spLocks noEditPoints="1"/>
          </p:cNvSpPr>
          <p:nvPr/>
        </p:nvSpPr>
        <p:spPr bwMode="auto">
          <a:xfrm>
            <a:off x="4710606" y="4064159"/>
            <a:ext cx="123462" cy="179582"/>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rgbClr val="C00000"/>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109" name="Freeform 346">
            <a:extLst>
              <a:ext uri="{FF2B5EF4-FFF2-40B4-BE49-F238E27FC236}">
                <a16:creationId xmlns:a16="http://schemas.microsoft.com/office/drawing/2014/main" id="{EE05140F-11B5-6792-0DF4-7D9BF3869CBF}"/>
              </a:ext>
            </a:extLst>
          </p:cNvPr>
          <p:cNvSpPr>
            <a:spLocks noEditPoints="1"/>
          </p:cNvSpPr>
          <p:nvPr/>
        </p:nvSpPr>
        <p:spPr bwMode="auto">
          <a:xfrm>
            <a:off x="4460670" y="4673759"/>
            <a:ext cx="123462" cy="179582"/>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rgbClr val="C00000"/>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110" name="Freeform 346">
            <a:extLst>
              <a:ext uri="{FF2B5EF4-FFF2-40B4-BE49-F238E27FC236}">
                <a16:creationId xmlns:a16="http://schemas.microsoft.com/office/drawing/2014/main" id="{216F991C-78AF-087B-6CCC-8F79DA29D3FB}"/>
              </a:ext>
            </a:extLst>
          </p:cNvPr>
          <p:cNvSpPr>
            <a:spLocks noEditPoints="1"/>
          </p:cNvSpPr>
          <p:nvPr/>
        </p:nvSpPr>
        <p:spPr bwMode="auto">
          <a:xfrm>
            <a:off x="5250358" y="4905201"/>
            <a:ext cx="123462" cy="179582"/>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rgbClr val="C00000"/>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111" name="Freeform 346">
            <a:extLst>
              <a:ext uri="{FF2B5EF4-FFF2-40B4-BE49-F238E27FC236}">
                <a16:creationId xmlns:a16="http://schemas.microsoft.com/office/drawing/2014/main" id="{E49CDE27-2A99-80B8-4BF2-D8A47F334DAB}"/>
              </a:ext>
            </a:extLst>
          </p:cNvPr>
          <p:cNvSpPr>
            <a:spLocks noEditPoints="1"/>
          </p:cNvSpPr>
          <p:nvPr/>
        </p:nvSpPr>
        <p:spPr bwMode="auto">
          <a:xfrm>
            <a:off x="5430190" y="5240481"/>
            <a:ext cx="123462" cy="179582"/>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rgbClr val="C00000"/>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112" name="Freeform 346">
            <a:extLst>
              <a:ext uri="{FF2B5EF4-FFF2-40B4-BE49-F238E27FC236}">
                <a16:creationId xmlns:a16="http://schemas.microsoft.com/office/drawing/2014/main" id="{C0332957-81E7-0C11-4DEE-E7E6EDD5BA65}"/>
              </a:ext>
            </a:extLst>
          </p:cNvPr>
          <p:cNvSpPr>
            <a:spLocks noEditPoints="1"/>
          </p:cNvSpPr>
          <p:nvPr/>
        </p:nvSpPr>
        <p:spPr bwMode="auto">
          <a:xfrm>
            <a:off x="5202189" y="4442921"/>
            <a:ext cx="123462" cy="179582"/>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rgbClr val="C00000"/>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113" name="Freeform 346">
            <a:extLst>
              <a:ext uri="{FF2B5EF4-FFF2-40B4-BE49-F238E27FC236}">
                <a16:creationId xmlns:a16="http://schemas.microsoft.com/office/drawing/2014/main" id="{B9F04482-DD8B-192F-486F-BBAAAB69DEA9}"/>
              </a:ext>
            </a:extLst>
          </p:cNvPr>
          <p:cNvSpPr>
            <a:spLocks noEditPoints="1"/>
          </p:cNvSpPr>
          <p:nvPr/>
        </p:nvSpPr>
        <p:spPr bwMode="auto">
          <a:xfrm>
            <a:off x="5086073" y="3972601"/>
            <a:ext cx="123462" cy="179582"/>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rgbClr val="C00000"/>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114" name="Freeform 346">
            <a:extLst>
              <a:ext uri="{FF2B5EF4-FFF2-40B4-BE49-F238E27FC236}">
                <a16:creationId xmlns:a16="http://schemas.microsoft.com/office/drawing/2014/main" id="{8C1FB64D-4458-70A1-D813-43E9C5EC9375}"/>
              </a:ext>
            </a:extLst>
          </p:cNvPr>
          <p:cNvSpPr>
            <a:spLocks noEditPoints="1"/>
          </p:cNvSpPr>
          <p:nvPr/>
        </p:nvSpPr>
        <p:spPr bwMode="auto">
          <a:xfrm>
            <a:off x="5232377" y="4201201"/>
            <a:ext cx="123462" cy="179582"/>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rgbClr val="C00000"/>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115" name="Freeform 346">
            <a:extLst>
              <a:ext uri="{FF2B5EF4-FFF2-40B4-BE49-F238E27FC236}">
                <a16:creationId xmlns:a16="http://schemas.microsoft.com/office/drawing/2014/main" id="{C2449AD2-B833-3555-C616-5AAC8307C6F7}"/>
              </a:ext>
            </a:extLst>
          </p:cNvPr>
          <p:cNvSpPr>
            <a:spLocks noEditPoints="1"/>
          </p:cNvSpPr>
          <p:nvPr/>
        </p:nvSpPr>
        <p:spPr bwMode="auto">
          <a:xfrm>
            <a:off x="5073881" y="4106713"/>
            <a:ext cx="123462" cy="179582"/>
          </a:xfrm>
          <a:custGeom>
            <a:avLst/>
            <a:gdLst>
              <a:gd name="T0" fmla="*/ 230 w 462"/>
              <a:gd name="T1" fmla="*/ 310 h 670"/>
              <a:gd name="T2" fmla="*/ 151 w 462"/>
              <a:gd name="T3" fmla="*/ 254 h 670"/>
              <a:gd name="T4" fmla="*/ 149 w 462"/>
              <a:gd name="T5" fmla="*/ 234 h 670"/>
              <a:gd name="T6" fmla="*/ 149 w 462"/>
              <a:gd name="T7" fmla="*/ 215 h 670"/>
              <a:gd name="T8" fmla="*/ 232 w 462"/>
              <a:gd name="T9" fmla="*/ 139 h 670"/>
              <a:gd name="T10" fmla="*/ 317 w 462"/>
              <a:gd name="T11" fmla="*/ 225 h 670"/>
              <a:gd name="T12" fmla="*/ 230 w 462"/>
              <a:gd name="T13" fmla="*/ 310 h 670"/>
              <a:gd name="T14" fmla="*/ 451 w 462"/>
              <a:gd name="T15" fmla="*/ 167 h 670"/>
              <a:gd name="T16" fmla="*/ 440 w 462"/>
              <a:gd name="T17" fmla="*/ 140 h 670"/>
              <a:gd name="T18" fmla="*/ 228 w 462"/>
              <a:gd name="T19" fmla="*/ 0 h 670"/>
              <a:gd name="T20" fmla="*/ 0 w 462"/>
              <a:gd name="T21" fmla="*/ 208 h 670"/>
              <a:gd name="T22" fmla="*/ 0 w 462"/>
              <a:gd name="T23" fmla="*/ 237 h 670"/>
              <a:gd name="T24" fmla="*/ 1 w 462"/>
              <a:gd name="T25" fmla="*/ 254 h 670"/>
              <a:gd name="T26" fmla="*/ 101 w 462"/>
              <a:gd name="T27" fmla="*/ 458 h 670"/>
              <a:gd name="T28" fmla="*/ 231 w 462"/>
              <a:gd name="T29" fmla="*/ 670 h 670"/>
              <a:gd name="T30" fmla="*/ 311 w 462"/>
              <a:gd name="T31" fmla="*/ 533 h 670"/>
              <a:gd name="T32" fmla="*/ 333 w 462"/>
              <a:gd name="T33" fmla="*/ 495 h 670"/>
              <a:gd name="T34" fmla="*/ 351 w 462"/>
              <a:gd name="T35" fmla="*/ 470 h 670"/>
              <a:gd name="T36" fmla="*/ 462 w 462"/>
              <a:gd name="T37" fmla="*/ 238 h 670"/>
              <a:gd name="T38" fmla="*/ 462 w 462"/>
              <a:gd name="T39" fmla="*/ 206 h 670"/>
              <a:gd name="T40" fmla="*/ 451 w 462"/>
              <a:gd name="T41" fmla="*/ 1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670">
                <a:moveTo>
                  <a:pt x="230" y="310"/>
                </a:moveTo>
                <a:cubicBezTo>
                  <a:pt x="200" y="310"/>
                  <a:pt x="167" y="296"/>
                  <a:pt x="151" y="254"/>
                </a:cubicBezTo>
                <a:cubicBezTo>
                  <a:pt x="149" y="248"/>
                  <a:pt x="149" y="235"/>
                  <a:pt x="149" y="234"/>
                </a:cubicBezTo>
                <a:lnTo>
                  <a:pt x="149" y="215"/>
                </a:lnTo>
                <a:cubicBezTo>
                  <a:pt x="149" y="163"/>
                  <a:pt x="194" y="139"/>
                  <a:pt x="232" y="139"/>
                </a:cubicBezTo>
                <a:cubicBezTo>
                  <a:pt x="280" y="139"/>
                  <a:pt x="317" y="177"/>
                  <a:pt x="317" y="225"/>
                </a:cubicBezTo>
                <a:cubicBezTo>
                  <a:pt x="317" y="272"/>
                  <a:pt x="277" y="310"/>
                  <a:pt x="230" y="310"/>
                </a:cubicBezTo>
                <a:close/>
                <a:moveTo>
                  <a:pt x="451" y="167"/>
                </a:moveTo>
                <a:cubicBezTo>
                  <a:pt x="448" y="158"/>
                  <a:pt x="444" y="148"/>
                  <a:pt x="440" y="140"/>
                </a:cubicBezTo>
                <a:cubicBezTo>
                  <a:pt x="397" y="37"/>
                  <a:pt x="303" y="0"/>
                  <a:pt x="228" y="0"/>
                </a:cubicBezTo>
                <a:cubicBezTo>
                  <a:pt x="127" y="0"/>
                  <a:pt x="15" y="68"/>
                  <a:pt x="0" y="208"/>
                </a:cubicBezTo>
                <a:lnTo>
                  <a:pt x="0" y="237"/>
                </a:lnTo>
                <a:cubicBezTo>
                  <a:pt x="0" y="238"/>
                  <a:pt x="1" y="248"/>
                  <a:pt x="1" y="254"/>
                </a:cubicBezTo>
                <a:cubicBezTo>
                  <a:pt x="9" y="321"/>
                  <a:pt x="62" y="391"/>
                  <a:pt x="101" y="458"/>
                </a:cubicBezTo>
                <a:cubicBezTo>
                  <a:pt x="144" y="530"/>
                  <a:pt x="188" y="600"/>
                  <a:pt x="231" y="670"/>
                </a:cubicBezTo>
                <a:cubicBezTo>
                  <a:pt x="258" y="624"/>
                  <a:pt x="285" y="578"/>
                  <a:pt x="311" y="533"/>
                </a:cubicBezTo>
                <a:cubicBezTo>
                  <a:pt x="318" y="520"/>
                  <a:pt x="326" y="507"/>
                  <a:pt x="333" y="495"/>
                </a:cubicBezTo>
                <a:cubicBezTo>
                  <a:pt x="338" y="486"/>
                  <a:pt x="347" y="478"/>
                  <a:pt x="351" y="470"/>
                </a:cubicBezTo>
                <a:cubicBezTo>
                  <a:pt x="394" y="393"/>
                  <a:pt x="462" y="315"/>
                  <a:pt x="462" y="238"/>
                </a:cubicBezTo>
                <a:lnTo>
                  <a:pt x="462" y="206"/>
                </a:lnTo>
                <a:cubicBezTo>
                  <a:pt x="462" y="198"/>
                  <a:pt x="451" y="169"/>
                  <a:pt x="451" y="167"/>
                </a:cubicBezTo>
                <a:close/>
              </a:path>
            </a:pathLst>
          </a:custGeom>
          <a:solidFill>
            <a:srgbClr val="C00000"/>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latin typeface="Avenir Book" panose="02000503020000020003" pitchFamily="2" charset="0"/>
            </a:endParaRPr>
          </a:p>
        </p:txBody>
      </p:sp>
      <p:sp>
        <p:nvSpPr>
          <p:cNvPr id="3" name="Rectangle 2">
            <a:extLst>
              <a:ext uri="{FF2B5EF4-FFF2-40B4-BE49-F238E27FC236}">
                <a16:creationId xmlns:a16="http://schemas.microsoft.com/office/drawing/2014/main" id="{90391804-1529-E0D6-9181-2FCA652C06DD}"/>
              </a:ext>
            </a:extLst>
          </p:cNvPr>
          <p:cNvSpPr/>
          <p:nvPr/>
        </p:nvSpPr>
        <p:spPr>
          <a:xfrm>
            <a:off x="1566608" y="6487473"/>
            <a:ext cx="4316137" cy="584775"/>
          </a:xfrm>
          <a:prstGeom prst="rect">
            <a:avLst/>
          </a:prstGeom>
        </p:spPr>
        <p:txBody>
          <a:bodyPr wrap="square">
            <a:spAutoFit/>
          </a:bodyPr>
          <a:lstStyle/>
          <a:p>
            <a:r>
              <a:rPr lang="en-US" sz="1600" dirty="0">
                <a:solidFill>
                  <a:schemeClr val="tx2"/>
                </a:solidFill>
                <a:latin typeface="Roboto" panose="02000000000000000000" pitchFamily="2" charset="0"/>
                <a:ea typeface="Roboto" panose="02000000000000000000" pitchFamily="2" charset="0"/>
                <a:cs typeface="Roboto" panose="02000000000000000000" pitchFamily="2" charset="0"/>
              </a:rPr>
              <a:t>Potential pipeline investments for Fund V (100% multifamily in focus states)</a:t>
            </a:r>
          </a:p>
        </p:txBody>
      </p:sp>
      <p:sp>
        <p:nvSpPr>
          <p:cNvPr id="5" name="Content Placeholder 2">
            <a:extLst>
              <a:ext uri="{FF2B5EF4-FFF2-40B4-BE49-F238E27FC236}">
                <a16:creationId xmlns:a16="http://schemas.microsoft.com/office/drawing/2014/main" id="{1E2AC6FB-5595-471F-73F4-1B2C36BD83E8}"/>
              </a:ext>
            </a:extLst>
          </p:cNvPr>
          <p:cNvSpPr>
            <a:spLocks noGrp="1"/>
          </p:cNvSpPr>
          <p:nvPr>
            <p:ph idx="1"/>
          </p:nvPr>
        </p:nvSpPr>
        <p:spPr>
          <a:xfrm>
            <a:off x="6711209" y="1199867"/>
            <a:ext cx="2819154" cy="6061094"/>
          </a:xfrm>
        </p:spPr>
        <p:txBody>
          <a:bodyPr>
            <a:noAutofit/>
          </a:bodyPr>
          <a:lstStyle/>
          <a:p>
            <a:pPr>
              <a:lnSpc>
                <a:spcPct val="100000"/>
              </a:lnSpc>
              <a:spcBef>
                <a:spcPts val="0"/>
              </a:spcBef>
            </a:pPr>
            <a:r>
              <a:rPr lang="en-US" sz="1800" b="1" dirty="0">
                <a:solidFill>
                  <a:srgbClr val="EE6C4D"/>
                </a:solidFill>
              </a:rPr>
              <a:t>What? “Shovel-ready” multifamily development projects</a:t>
            </a:r>
          </a:p>
          <a:p>
            <a:pPr marL="285750" indent="-285750">
              <a:lnSpc>
                <a:spcPct val="100000"/>
              </a:lnSpc>
              <a:spcBef>
                <a:spcPts val="0"/>
              </a:spcBef>
              <a:buFont typeface="Arial" panose="020B0604020202020204" pitchFamily="34" charset="0"/>
              <a:buChar char="•"/>
            </a:pPr>
            <a:r>
              <a:rPr lang="en-US" sz="1800" dirty="0"/>
              <a:t>Debt secured; construction costs finalized at GMP</a:t>
            </a:r>
            <a:endParaRPr lang="en-US" sz="1800" b="1" dirty="0">
              <a:solidFill>
                <a:srgbClr val="EE6C4D"/>
              </a:solidFill>
            </a:endParaRPr>
          </a:p>
          <a:p>
            <a:pPr>
              <a:lnSpc>
                <a:spcPct val="100000"/>
              </a:lnSpc>
              <a:spcBef>
                <a:spcPts val="0"/>
              </a:spcBef>
            </a:pPr>
            <a:endParaRPr lang="en-US" sz="1800" dirty="0"/>
          </a:p>
          <a:p>
            <a:pPr>
              <a:lnSpc>
                <a:spcPct val="100000"/>
              </a:lnSpc>
              <a:spcBef>
                <a:spcPts val="0"/>
              </a:spcBef>
            </a:pPr>
            <a:r>
              <a:rPr lang="en-US" sz="1800" b="1" dirty="0">
                <a:solidFill>
                  <a:srgbClr val="EE6C4D"/>
                </a:solidFill>
              </a:rPr>
              <a:t>Where? “</a:t>
            </a:r>
            <a:r>
              <a:rPr lang="en-US" sz="1800" b="1" dirty="0" err="1">
                <a:solidFill>
                  <a:srgbClr val="EE6C4D"/>
                </a:solidFill>
              </a:rPr>
              <a:t>Zoomtowns</a:t>
            </a:r>
            <a:r>
              <a:rPr lang="en-US" sz="1800" b="1" dirty="0">
                <a:solidFill>
                  <a:srgbClr val="EE6C4D"/>
                </a:solidFill>
              </a:rPr>
              <a:t>” that have demographic tailwinds</a:t>
            </a:r>
          </a:p>
          <a:p>
            <a:pPr>
              <a:lnSpc>
                <a:spcPct val="100000"/>
              </a:lnSpc>
              <a:spcBef>
                <a:spcPts val="0"/>
              </a:spcBef>
            </a:pPr>
            <a:endParaRPr lang="en-US" sz="1800" dirty="0">
              <a:solidFill>
                <a:srgbClr val="EE6C4D"/>
              </a:solidFill>
            </a:endParaRPr>
          </a:p>
          <a:p>
            <a:pPr>
              <a:lnSpc>
                <a:spcPct val="100000"/>
              </a:lnSpc>
              <a:spcBef>
                <a:spcPts val="0"/>
              </a:spcBef>
            </a:pPr>
            <a:r>
              <a:rPr lang="en-US" sz="1800" b="1" dirty="0">
                <a:solidFill>
                  <a:srgbClr val="EE6C4D"/>
                </a:solidFill>
              </a:rPr>
              <a:t>How? Opportunity Zones enable impact for communities and tax advantages for investors</a:t>
            </a:r>
          </a:p>
          <a:p>
            <a:pPr marL="285750" indent="-285750">
              <a:lnSpc>
                <a:spcPct val="100000"/>
              </a:lnSpc>
              <a:spcBef>
                <a:spcPts val="0"/>
              </a:spcBef>
              <a:buFont typeface="Arial" panose="020B0604020202020204" pitchFamily="34" charset="0"/>
              <a:buChar char="•"/>
            </a:pPr>
            <a:r>
              <a:rPr lang="en-US" sz="1800" dirty="0"/>
              <a:t>Especially interested in projects where there are long-term city or community initiatives that increase attractiveness of the asset.</a:t>
            </a:r>
          </a:p>
        </p:txBody>
      </p:sp>
    </p:spTree>
    <p:extLst>
      <p:ext uri="{BB962C8B-B14F-4D97-AF65-F5344CB8AC3E}">
        <p14:creationId xmlns:p14="http://schemas.microsoft.com/office/powerpoint/2010/main" val="663581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EC9B-D2FA-B1DE-972B-232D8D022C37}"/>
              </a:ext>
            </a:extLst>
          </p:cNvPr>
          <p:cNvSpPr>
            <a:spLocks noGrp="1"/>
          </p:cNvSpPr>
          <p:nvPr>
            <p:ph type="title"/>
          </p:nvPr>
        </p:nvSpPr>
        <p:spPr>
          <a:xfrm>
            <a:off x="691514" y="0"/>
            <a:ext cx="8675370" cy="1122464"/>
          </a:xfrm>
        </p:spPr>
        <p:txBody>
          <a:bodyPr/>
          <a:lstStyle/>
          <a:p>
            <a:r>
              <a:rPr lang="en-US" dirty="0"/>
              <a:t>We’re excited for the future of OZ!</a:t>
            </a:r>
          </a:p>
        </p:txBody>
      </p:sp>
      <p:sp>
        <p:nvSpPr>
          <p:cNvPr id="4" name="Text Placeholder 3">
            <a:extLst>
              <a:ext uri="{FF2B5EF4-FFF2-40B4-BE49-F238E27FC236}">
                <a16:creationId xmlns:a16="http://schemas.microsoft.com/office/drawing/2014/main" id="{8D85DBE1-1E6E-A4DB-B9FC-D91BB7EC01DD}"/>
              </a:ext>
            </a:extLst>
          </p:cNvPr>
          <p:cNvSpPr>
            <a:spLocks noGrp="1"/>
          </p:cNvSpPr>
          <p:nvPr>
            <p:ph type="body" sz="quarter" idx="23"/>
          </p:nvPr>
        </p:nvSpPr>
        <p:spPr/>
        <p:txBody>
          <a:bodyPr>
            <a:normAutofit lnSpcReduction="10000"/>
          </a:bodyPr>
          <a:lstStyle/>
          <a:p>
            <a:fld id="{64FB29C1-3287-49B1-B0E9-1683C41C5A8F}" type="slidenum">
              <a:rPr lang="en-US" smtClean="0"/>
              <a:t>11</a:t>
            </a:fld>
            <a:endParaRPr lang="en-US" dirty="0"/>
          </a:p>
        </p:txBody>
      </p:sp>
      <p:sp>
        <p:nvSpPr>
          <p:cNvPr id="5" name="Content Placeholder 2">
            <a:extLst>
              <a:ext uri="{FF2B5EF4-FFF2-40B4-BE49-F238E27FC236}">
                <a16:creationId xmlns:a16="http://schemas.microsoft.com/office/drawing/2014/main" id="{1E2AC6FB-5595-471F-73F4-1B2C36BD83E8}"/>
              </a:ext>
            </a:extLst>
          </p:cNvPr>
          <p:cNvSpPr>
            <a:spLocks noGrp="1"/>
          </p:cNvSpPr>
          <p:nvPr>
            <p:ph idx="1"/>
          </p:nvPr>
        </p:nvSpPr>
        <p:spPr>
          <a:xfrm>
            <a:off x="691514" y="1199867"/>
            <a:ext cx="8838849" cy="6061094"/>
          </a:xfrm>
        </p:spPr>
        <p:txBody>
          <a:bodyPr>
            <a:noAutofit/>
          </a:bodyPr>
          <a:lstStyle/>
          <a:p>
            <a:pPr>
              <a:lnSpc>
                <a:spcPct val="100000"/>
              </a:lnSpc>
              <a:spcBef>
                <a:spcPts val="0"/>
              </a:spcBef>
            </a:pPr>
            <a:endParaRPr lang="en-US" sz="3000" b="1" dirty="0">
              <a:solidFill>
                <a:srgbClr val="EE6C4D"/>
              </a:solidFill>
            </a:endParaRPr>
          </a:p>
          <a:p>
            <a:pPr>
              <a:lnSpc>
                <a:spcPct val="100000"/>
              </a:lnSpc>
              <a:spcBef>
                <a:spcPts val="0"/>
              </a:spcBef>
            </a:pPr>
            <a:endParaRPr lang="en-US" sz="3000" b="1" dirty="0">
              <a:solidFill>
                <a:srgbClr val="EE6C4D"/>
              </a:solidFill>
            </a:endParaRPr>
          </a:p>
          <a:p>
            <a:pPr>
              <a:lnSpc>
                <a:spcPct val="100000"/>
              </a:lnSpc>
              <a:spcBef>
                <a:spcPts val="0"/>
              </a:spcBef>
            </a:pPr>
            <a:endParaRPr lang="en-US" sz="3000" b="1" dirty="0">
              <a:solidFill>
                <a:srgbClr val="EE6C4D"/>
              </a:solidFill>
            </a:endParaRPr>
          </a:p>
          <a:p>
            <a:pPr>
              <a:lnSpc>
                <a:spcPct val="100000"/>
              </a:lnSpc>
              <a:spcBef>
                <a:spcPts val="0"/>
              </a:spcBef>
            </a:pPr>
            <a:endParaRPr lang="en-US" sz="3000" b="1" dirty="0">
              <a:solidFill>
                <a:srgbClr val="EE6C4D"/>
              </a:solidFill>
            </a:endParaRPr>
          </a:p>
          <a:p>
            <a:pPr>
              <a:lnSpc>
                <a:spcPct val="100000"/>
              </a:lnSpc>
              <a:spcBef>
                <a:spcPts val="0"/>
              </a:spcBef>
            </a:pPr>
            <a:r>
              <a:rPr lang="en-US" sz="3000" b="1" dirty="0">
                <a:solidFill>
                  <a:srgbClr val="EE6C4D"/>
                </a:solidFill>
              </a:rPr>
              <a:t>Ross Baird</a:t>
            </a:r>
          </a:p>
          <a:p>
            <a:pPr>
              <a:lnSpc>
                <a:spcPct val="100000"/>
              </a:lnSpc>
              <a:spcBef>
                <a:spcPts val="0"/>
              </a:spcBef>
            </a:pPr>
            <a:r>
              <a:rPr lang="en-US" sz="3000" b="1" dirty="0">
                <a:solidFill>
                  <a:srgbClr val="EE6C4D"/>
                </a:solidFill>
              </a:rPr>
              <a:t>CEO, Blueprint Local</a:t>
            </a:r>
          </a:p>
          <a:p>
            <a:pPr>
              <a:lnSpc>
                <a:spcPct val="100000"/>
              </a:lnSpc>
              <a:spcBef>
                <a:spcPts val="0"/>
              </a:spcBef>
            </a:pPr>
            <a:r>
              <a:rPr lang="en-US" sz="3000" b="1" dirty="0" err="1">
                <a:solidFill>
                  <a:srgbClr val="EE6C4D"/>
                </a:solidFill>
              </a:rPr>
              <a:t>ross@blueprint-local.com</a:t>
            </a:r>
            <a:endParaRPr lang="en-US" sz="3000" dirty="0"/>
          </a:p>
        </p:txBody>
      </p:sp>
    </p:spTree>
    <p:extLst>
      <p:ext uri="{BB962C8B-B14F-4D97-AF65-F5344CB8AC3E}">
        <p14:creationId xmlns:p14="http://schemas.microsoft.com/office/powerpoint/2010/main" val="284252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3B3AF-DCD2-78E6-D464-3A403DB986A9}"/>
              </a:ext>
            </a:extLst>
          </p:cNvPr>
          <p:cNvSpPr>
            <a:spLocks noGrp="1"/>
          </p:cNvSpPr>
          <p:nvPr>
            <p:ph type="title"/>
          </p:nvPr>
        </p:nvSpPr>
        <p:spPr/>
        <p:txBody>
          <a:bodyPr/>
          <a:lstStyle/>
          <a:p>
            <a:r>
              <a:rPr lang="en-US" dirty="0"/>
              <a:t>Potential OZ Investor Benefits Analysis</a:t>
            </a:r>
          </a:p>
        </p:txBody>
      </p:sp>
      <p:sp>
        <p:nvSpPr>
          <p:cNvPr id="4" name="Text Placeholder 3">
            <a:extLst>
              <a:ext uri="{FF2B5EF4-FFF2-40B4-BE49-F238E27FC236}">
                <a16:creationId xmlns:a16="http://schemas.microsoft.com/office/drawing/2014/main" id="{A4CACA37-CAF4-67AC-C9AF-C622430072DF}"/>
              </a:ext>
            </a:extLst>
          </p:cNvPr>
          <p:cNvSpPr>
            <a:spLocks noGrp="1"/>
          </p:cNvSpPr>
          <p:nvPr>
            <p:ph type="body" sz="quarter" idx="23"/>
          </p:nvPr>
        </p:nvSpPr>
        <p:spPr/>
        <p:txBody>
          <a:bodyPr>
            <a:normAutofit lnSpcReduction="10000"/>
          </a:bodyPr>
          <a:lstStyle/>
          <a:p>
            <a:fld id="{77DF1BAD-6AE2-495C-BB07-788F5B520149}" type="slidenum">
              <a:rPr lang="en-US" smtClean="0"/>
              <a:t>12</a:t>
            </a:fld>
            <a:endParaRPr lang="en-US" dirty="0"/>
          </a:p>
        </p:txBody>
      </p:sp>
      <p:sp>
        <p:nvSpPr>
          <p:cNvPr id="5" name="Content Placeholder 4">
            <a:extLst>
              <a:ext uri="{FF2B5EF4-FFF2-40B4-BE49-F238E27FC236}">
                <a16:creationId xmlns:a16="http://schemas.microsoft.com/office/drawing/2014/main" id="{5CC2615D-36BC-D5C8-8DDF-80A3F169B30C}"/>
              </a:ext>
            </a:extLst>
          </p:cNvPr>
          <p:cNvSpPr>
            <a:spLocks noGrp="1"/>
          </p:cNvSpPr>
          <p:nvPr>
            <p:ph sz="quarter" idx="24"/>
          </p:nvPr>
        </p:nvSpPr>
        <p:spPr>
          <a:xfrm>
            <a:off x="692150" y="1145050"/>
            <a:ext cx="8674100" cy="666844"/>
          </a:xfrm>
        </p:spPr>
        <p:txBody>
          <a:bodyPr/>
          <a:lstStyle/>
          <a:p>
            <a:pPr>
              <a:lnSpc>
                <a:spcPct val="150000"/>
              </a:lnSpc>
            </a:pPr>
            <a:r>
              <a:rPr lang="en-US" sz="1100" dirty="0">
                <a:solidFill>
                  <a:srgbClr val="EE6C4D"/>
                </a:solidFill>
                <a:latin typeface="Roboto Mono" panose="00000009000000000000" pitchFamily="49" charset="0"/>
                <a:ea typeface="Roboto Mono" panose="00000009000000000000" pitchFamily="49" charset="0"/>
              </a:rPr>
              <a:t>The following contemplates &amp; approximates a $1.0M investment in an example multifamily development deal with gross project returns of 16%+ IRR over 10 years using </a:t>
            </a:r>
            <a:r>
              <a:rPr lang="en-US" sz="1100" u="sng" dirty="0">
                <a:solidFill>
                  <a:srgbClr val="EE6C4D"/>
                </a:solidFill>
                <a:latin typeface="Roboto Mono" panose="00000009000000000000" pitchFamily="49" charset="0"/>
                <a:ea typeface="Roboto Mono" panose="00000009000000000000" pitchFamily="49" charset="0"/>
              </a:rPr>
              <a:t>traditional tax treatment (not OZ)</a:t>
            </a:r>
            <a:r>
              <a:rPr lang="en-US" sz="1100" dirty="0">
                <a:solidFill>
                  <a:srgbClr val="EE6C4D"/>
                </a:solidFill>
                <a:latin typeface="Roboto Mono" panose="00000009000000000000" pitchFamily="49" charset="0"/>
                <a:ea typeface="Roboto Mono" panose="00000009000000000000" pitchFamily="49" charset="0"/>
              </a:rPr>
              <a:t>.</a:t>
            </a:r>
          </a:p>
        </p:txBody>
      </p:sp>
      <p:sp>
        <p:nvSpPr>
          <p:cNvPr id="7" name="Google Shape;67;p14">
            <a:extLst>
              <a:ext uri="{FF2B5EF4-FFF2-40B4-BE49-F238E27FC236}">
                <a16:creationId xmlns:a16="http://schemas.microsoft.com/office/drawing/2014/main" id="{4B612300-5B8E-C751-B28E-28E4800DD05F}"/>
              </a:ext>
            </a:extLst>
          </p:cNvPr>
          <p:cNvSpPr txBox="1"/>
          <p:nvPr/>
        </p:nvSpPr>
        <p:spPr>
          <a:xfrm>
            <a:off x="755702" y="6925417"/>
            <a:ext cx="8312727" cy="499807"/>
          </a:xfrm>
          <a:prstGeom prst="rect">
            <a:avLst/>
          </a:prstGeom>
          <a:noFill/>
          <a:ln>
            <a:noFill/>
          </a:ln>
        </p:spPr>
        <p:txBody>
          <a:bodyPr spcFirstLastPara="1" wrap="square" lIns="0" tIns="0" rIns="0" bIns="0" anchor="t" anchorCtr="0">
            <a:noAutofit/>
          </a:bodyPr>
          <a:lstStyle/>
          <a:p>
            <a:pPr lvl="0"/>
            <a:r>
              <a:rPr lang="en-US" sz="1000" i="1" dirty="0">
                <a:solidFill>
                  <a:schemeClr val="bg1">
                    <a:lumMod val="65000"/>
                  </a:schemeClr>
                </a:solidFill>
                <a:latin typeface="Roboto" panose="02000000000000000000" pitchFamily="2" charset="0"/>
                <a:ea typeface="Roboto" panose="02000000000000000000" pitchFamily="2" charset="0"/>
                <a:cs typeface="Avenir"/>
                <a:sym typeface="Avenir"/>
              </a:rPr>
              <a:t>Disclaimer: this slide is not meant to be relied upon as tax advice. Any investor should consult their tax advisor. Any distributed income and potential tax advantage is highly context specific and could change significantly from this table. Investors should rely on their tax advisor to determine taxable treatment of any distribution. </a:t>
            </a:r>
          </a:p>
        </p:txBody>
      </p:sp>
      <p:sp>
        <p:nvSpPr>
          <p:cNvPr id="24" name="TextBox 23">
            <a:extLst>
              <a:ext uri="{FF2B5EF4-FFF2-40B4-BE49-F238E27FC236}">
                <a16:creationId xmlns:a16="http://schemas.microsoft.com/office/drawing/2014/main" id="{D098DC29-EBCE-C89F-B7BD-F86D577C2E6C}"/>
              </a:ext>
            </a:extLst>
          </p:cNvPr>
          <p:cNvSpPr txBox="1"/>
          <p:nvPr/>
        </p:nvSpPr>
        <p:spPr>
          <a:xfrm>
            <a:off x="691514" y="5320714"/>
            <a:ext cx="8376915" cy="1511183"/>
          </a:xfrm>
          <a:prstGeom prst="rect">
            <a:avLst/>
          </a:prstGeom>
          <a:solidFill>
            <a:srgbClr val="F6F3F1"/>
          </a:solidFill>
        </p:spPr>
        <p:txBody>
          <a:bodyPr wrap="square" rtlCol="0">
            <a:spAutoFit/>
          </a:bodyPr>
          <a:lstStyle/>
          <a:p>
            <a:pPr>
              <a:spcAft>
                <a:spcPts val="600"/>
              </a:spcAft>
            </a:pPr>
            <a:r>
              <a:rPr lang="en-US" sz="1200" b="1" u="sng" dirty="0">
                <a:solidFill>
                  <a:srgbClr val="5271FF"/>
                </a:solidFill>
                <a:latin typeface="Roboto Mono" panose="00000009000000000000" pitchFamily="49" charset="0"/>
                <a:ea typeface="Roboto Mono" panose="00000009000000000000" pitchFamily="49" charset="0"/>
                <a:cs typeface="Roboto" panose="02000000000000000000" pitchFamily="2" charset="0"/>
              </a:rPr>
              <a:t>Traditional Investment Assumptions:</a:t>
            </a:r>
            <a:endParaRPr lang="en-US" sz="1200" u="sng" dirty="0">
              <a:solidFill>
                <a:srgbClr val="5271FF"/>
              </a:solidFill>
              <a:latin typeface="Roboto" panose="02000000000000000000" pitchFamily="2" charset="0"/>
              <a:ea typeface="Roboto" panose="02000000000000000000" pitchFamily="2" charset="0"/>
              <a:cs typeface="+mj-cs"/>
            </a:endParaRPr>
          </a:p>
          <a:p>
            <a:pPr marL="122238" indent="-122238" defTabSz="1005840">
              <a:lnSpc>
                <a:spcPct val="110000"/>
              </a:lnSpc>
              <a:spcBef>
                <a:spcPct val="0"/>
              </a:spcBef>
              <a:spcAft>
                <a:spcPts val="300"/>
              </a:spcAft>
              <a:buFont typeface="Arial" panose="020B0604020202020204" pitchFamily="34" charset="0"/>
              <a:buChar char="•"/>
            </a:pPr>
            <a:r>
              <a:rPr lang="en-US" sz="1200" dirty="0">
                <a:latin typeface="Roboto" panose="02000000000000000000" pitchFamily="2" charset="0"/>
                <a:ea typeface="Roboto" panose="02000000000000000000" pitchFamily="2" charset="0"/>
                <a:cs typeface="+mj-cs"/>
              </a:rPr>
              <a:t>A 23.8% capital gain tax is due immediately, reducing the effective equity investment to $762,000</a:t>
            </a:r>
          </a:p>
          <a:p>
            <a:pPr marL="122238" indent="-122238" defTabSz="1005840">
              <a:lnSpc>
                <a:spcPct val="110000"/>
              </a:lnSpc>
              <a:spcBef>
                <a:spcPct val="0"/>
              </a:spcBef>
              <a:spcAft>
                <a:spcPts val="300"/>
              </a:spcAft>
              <a:buFont typeface="Arial" panose="020B0604020202020204" pitchFamily="34" charset="0"/>
              <a:buChar char="•"/>
            </a:pPr>
            <a:r>
              <a:rPr lang="en-US" sz="1200" dirty="0">
                <a:latin typeface="Roboto" panose="02000000000000000000" pitchFamily="2" charset="0"/>
                <a:ea typeface="Roboto" panose="02000000000000000000" pitchFamily="2" charset="0"/>
                <a:cs typeface="+mj-cs"/>
              </a:rPr>
              <a:t>A refinancing event returns ~54% of invested equity</a:t>
            </a:r>
          </a:p>
          <a:p>
            <a:pPr marL="122238" indent="-122238" defTabSz="1005840">
              <a:lnSpc>
                <a:spcPct val="110000"/>
              </a:lnSpc>
              <a:spcBef>
                <a:spcPct val="0"/>
              </a:spcBef>
              <a:spcAft>
                <a:spcPts val="300"/>
              </a:spcAft>
              <a:buFont typeface="Arial" panose="020B0604020202020204" pitchFamily="34" charset="0"/>
              <a:buChar char="•"/>
            </a:pPr>
            <a:r>
              <a:rPr lang="en-US" sz="1200" dirty="0">
                <a:latin typeface="Roboto" panose="02000000000000000000" pitchFamily="2" charset="0"/>
                <a:ea typeface="Roboto" panose="02000000000000000000" pitchFamily="2" charset="0"/>
                <a:cs typeface="+mj-cs"/>
              </a:rPr>
              <a:t>39.9% annual income tax on yield (after depreciation recapture)</a:t>
            </a:r>
          </a:p>
          <a:p>
            <a:pPr marL="122238" indent="-122238" defTabSz="1005840">
              <a:lnSpc>
                <a:spcPct val="110000"/>
              </a:lnSpc>
              <a:spcBef>
                <a:spcPct val="0"/>
              </a:spcBef>
              <a:spcAft>
                <a:spcPts val="300"/>
              </a:spcAft>
              <a:buFont typeface="Arial" panose="020B0604020202020204" pitchFamily="34" charset="0"/>
              <a:buChar char="•"/>
            </a:pPr>
            <a:r>
              <a:rPr lang="en-US" sz="1200" dirty="0">
                <a:latin typeface="Roboto" panose="02000000000000000000" pitchFamily="2" charset="0"/>
                <a:ea typeface="Roboto" panose="02000000000000000000" pitchFamily="2" charset="0"/>
                <a:cs typeface="+mj-cs"/>
              </a:rPr>
              <a:t>A 23.8% capital gains tax is due again upon exit </a:t>
            </a:r>
          </a:p>
          <a:p>
            <a:pPr marL="122238" indent="-122238" defTabSz="1005840">
              <a:lnSpc>
                <a:spcPct val="110000"/>
              </a:lnSpc>
              <a:spcBef>
                <a:spcPct val="0"/>
              </a:spcBef>
              <a:spcAft>
                <a:spcPts val="300"/>
              </a:spcAft>
              <a:buFont typeface="Arial" panose="020B0604020202020204" pitchFamily="34" charset="0"/>
              <a:buChar char="•"/>
            </a:pPr>
            <a:r>
              <a:rPr lang="en-US" sz="1200" b="1" dirty="0">
                <a:solidFill>
                  <a:srgbClr val="EE6C4D"/>
                </a:solidFill>
                <a:latin typeface="Roboto" panose="02000000000000000000" pitchFamily="2" charset="0"/>
                <a:ea typeface="Roboto" panose="02000000000000000000" pitchFamily="2" charset="0"/>
                <a:cs typeface="+mj-cs"/>
              </a:rPr>
              <a:t>After-tax profit: $1,133,077</a:t>
            </a:r>
          </a:p>
        </p:txBody>
      </p:sp>
      <p:pic>
        <p:nvPicPr>
          <p:cNvPr id="3" name="Picture 2">
            <a:extLst>
              <a:ext uri="{FF2B5EF4-FFF2-40B4-BE49-F238E27FC236}">
                <a16:creationId xmlns:a16="http://schemas.microsoft.com/office/drawing/2014/main" id="{541F619A-42D3-1C5C-0AEE-52A3114197DA}"/>
              </a:ext>
            </a:extLst>
          </p:cNvPr>
          <p:cNvPicPr>
            <a:picLocks noChangeAspect="1"/>
          </p:cNvPicPr>
          <p:nvPr/>
        </p:nvPicPr>
        <p:blipFill>
          <a:blip r:embed="rId2"/>
          <a:stretch>
            <a:fillRect/>
          </a:stretch>
        </p:blipFill>
        <p:spPr>
          <a:xfrm>
            <a:off x="755701" y="1904762"/>
            <a:ext cx="8312727" cy="3233043"/>
          </a:xfrm>
          <a:prstGeom prst="rect">
            <a:avLst/>
          </a:prstGeom>
        </p:spPr>
      </p:pic>
    </p:spTree>
    <p:extLst>
      <p:ext uri="{BB962C8B-B14F-4D97-AF65-F5344CB8AC3E}">
        <p14:creationId xmlns:p14="http://schemas.microsoft.com/office/powerpoint/2010/main" val="1049865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3B3AF-DCD2-78E6-D464-3A403DB986A9}"/>
              </a:ext>
            </a:extLst>
          </p:cNvPr>
          <p:cNvSpPr>
            <a:spLocks noGrp="1"/>
          </p:cNvSpPr>
          <p:nvPr>
            <p:ph type="title"/>
          </p:nvPr>
        </p:nvSpPr>
        <p:spPr/>
        <p:txBody>
          <a:bodyPr/>
          <a:lstStyle/>
          <a:p>
            <a:r>
              <a:rPr lang="en-US" dirty="0"/>
              <a:t>Potential OZ Investor Benefits Analysis (continued)</a:t>
            </a:r>
          </a:p>
        </p:txBody>
      </p:sp>
      <p:sp>
        <p:nvSpPr>
          <p:cNvPr id="4" name="Text Placeholder 3">
            <a:extLst>
              <a:ext uri="{FF2B5EF4-FFF2-40B4-BE49-F238E27FC236}">
                <a16:creationId xmlns:a16="http://schemas.microsoft.com/office/drawing/2014/main" id="{A4CACA37-CAF4-67AC-C9AF-C622430072DF}"/>
              </a:ext>
            </a:extLst>
          </p:cNvPr>
          <p:cNvSpPr>
            <a:spLocks noGrp="1"/>
          </p:cNvSpPr>
          <p:nvPr>
            <p:ph type="body" sz="quarter" idx="23"/>
          </p:nvPr>
        </p:nvSpPr>
        <p:spPr/>
        <p:txBody>
          <a:bodyPr>
            <a:normAutofit lnSpcReduction="10000"/>
          </a:bodyPr>
          <a:lstStyle/>
          <a:p>
            <a:fld id="{77DF1BAD-6AE2-495C-BB07-788F5B520149}" type="slidenum">
              <a:rPr lang="en-US" smtClean="0"/>
              <a:t>13</a:t>
            </a:fld>
            <a:endParaRPr lang="en-US" dirty="0"/>
          </a:p>
        </p:txBody>
      </p:sp>
      <p:sp>
        <p:nvSpPr>
          <p:cNvPr id="8" name="TextBox 7">
            <a:extLst>
              <a:ext uri="{FF2B5EF4-FFF2-40B4-BE49-F238E27FC236}">
                <a16:creationId xmlns:a16="http://schemas.microsoft.com/office/drawing/2014/main" id="{F1DB1F69-3F8A-8447-DB72-B2A9ADC34847}"/>
              </a:ext>
            </a:extLst>
          </p:cNvPr>
          <p:cNvSpPr txBox="1"/>
          <p:nvPr/>
        </p:nvSpPr>
        <p:spPr>
          <a:xfrm>
            <a:off x="691514" y="5326866"/>
            <a:ext cx="8452486" cy="1511183"/>
          </a:xfrm>
          <a:prstGeom prst="rect">
            <a:avLst/>
          </a:prstGeom>
          <a:solidFill>
            <a:srgbClr val="F6F3F1"/>
          </a:solidFill>
        </p:spPr>
        <p:txBody>
          <a:bodyPr wrap="square" rtlCol="0">
            <a:spAutoFit/>
          </a:bodyPr>
          <a:lstStyle/>
          <a:p>
            <a:pPr>
              <a:spcAft>
                <a:spcPts val="600"/>
              </a:spcAft>
            </a:pPr>
            <a:r>
              <a:rPr lang="en-US" sz="1200" b="1" u="sng" dirty="0">
                <a:solidFill>
                  <a:srgbClr val="5271FF"/>
                </a:solidFill>
                <a:latin typeface="Roboto Mono" panose="00000009000000000000" pitchFamily="49" charset="0"/>
                <a:ea typeface="Roboto Mono" panose="00000009000000000000" pitchFamily="49" charset="0"/>
                <a:cs typeface="Roboto" panose="02000000000000000000" pitchFamily="2" charset="0"/>
              </a:rPr>
              <a:t>Opportunity Zone Investment Assumptions:</a:t>
            </a:r>
            <a:endParaRPr lang="en-US" sz="1200" u="sng" dirty="0">
              <a:solidFill>
                <a:srgbClr val="5271FF"/>
              </a:solidFill>
              <a:latin typeface="Roboto" panose="02000000000000000000" pitchFamily="2" charset="0"/>
              <a:ea typeface="Roboto" panose="02000000000000000000" pitchFamily="2" charset="0"/>
              <a:cs typeface="+mj-cs"/>
            </a:endParaRPr>
          </a:p>
          <a:p>
            <a:pPr marL="122238" indent="-122238" defTabSz="1005840">
              <a:lnSpc>
                <a:spcPct val="110000"/>
              </a:lnSpc>
              <a:spcBef>
                <a:spcPct val="0"/>
              </a:spcBef>
              <a:spcAft>
                <a:spcPts val="300"/>
              </a:spcAft>
              <a:buFont typeface="Arial" panose="020B0604020202020204" pitchFamily="34" charset="0"/>
              <a:buChar char="•"/>
            </a:pPr>
            <a:r>
              <a:rPr lang="en-US" sz="1200" dirty="0">
                <a:latin typeface="Roboto" panose="02000000000000000000" pitchFamily="2" charset="0"/>
                <a:ea typeface="Roboto" panose="02000000000000000000" pitchFamily="2" charset="0"/>
                <a:cs typeface="+mj-cs"/>
              </a:rPr>
              <a:t>A 23.8% capital gain tax is deferred to 2026 (paid in 2027), allowing you to </a:t>
            </a:r>
            <a:r>
              <a:rPr lang="en-US" sz="1200" u="sng" dirty="0">
                <a:latin typeface="Roboto" panose="02000000000000000000" pitchFamily="2" charset="0"/>
                <a:ea typeface="Roboto" panose="02000000000000000000" pitchFamily="2" charset="0"/>
                <a:cs typeface="+mj-cs"/>
              </a:rPr>
              <a:t>invest the entire original capital gain of $1.0M</a:t>
            </a:r>
          </a:p>
          <a:p>
            <a:pPr marL="122238" indent="-122238" defTabSz="1005840">
              <a:lnSpc>
                <a:spcPct val="110000"/>
              </a:lnSpc>
              <a:spcBef>
                <a:spcPct val="0"/>
              </a:spcBef>
              <a:spcAft>
                <a:spcPts val="300"/>
              </a:spcAft>
              <a:buFont typeface="Arial" panose="020B0604020202020204" pitchFamily="34" charset="0"/>
              <a:buChar char="•"/>
            </a:pPr>
            <a:r>
              <a:rPr lang="en-US" sz="1200" dirty="0">
                <a:latin typeface="Roboto" panose="02000000000000000000" pitchFamily="2" charset="0"/>
                <a:ea typeface="Roboto" panose="02000000000000000000" pitchFamily="2" charset="0"/>
                <a:cs typeface="+mj-cs"/>
              </a:rPr>
              <a:t>A refinancing event returns ~54% of invested equity</a:t>
            </a:r>
          </a:p>
          <a:p>
            <a:pPr marL="122238" indent="-122238" defTabSz="1005840">
              <a:lnSpc>
                <a:spcPct val="110000"/>
              </a:lnSpc>
              <a:spcBef>
                <a:spcPct val="0"/>
              </a:spcBef>
              <a:spcAft>
                <a:spcPts val="300"/>
              </a:spcAft>
              <a:buFont typeface="Arial" panose="020B0604020202020204" pitchFamily="34" charset="0"/>
              <a:buChar char="•"/>
            </a:pPr>
            <a:r>
              <a:rPr lang="en-US" sz="1200" dirty="0">
                <a:latin typeface="Roboto" panose="02000000000000000000" pitchFamily="2" charset="0"/>
                <a:ea typeface="Roboto" panose="02000000000000000000" pitchFamily="2" charset="0"/>
                <a:cs typeface="+mj-cs"/>
              </a:rPr>
              <a:t>~13% annual income tax on yield (with </a:t>
            </a:r>
            <a:r>
              <a:rPr lang="en-US" sz="1200" u="sng" dirty="0">
                <a:latin typeface="Roboto" panose="02000000000000000000" pitchFamily="2" charset="0"/>
                <a:ea typeface="Roboto" panose="02000000000000000000" pitchFamily="2" charset="0"/>
                <a:cs typeface="+mj-cs"/>
              </a:rPr>
              <a:t>no depreciation recapture</a:t>
            </a:r>
            <a:r>
              <a:rPr lang="en-US" sz="1200" dirty="0">
                <a:latin typeface="Roboto" panose="02000000000000000000" pitchFamily="2" charset="0"/>
                <a:ea typeface="Roboto" panose="02000000000000000000" pitchFamily="2" charset="0"/>
                <a:cs typeface="+mj-cs"/>
              </a:rPr>
              <a:t>)</a:t>
            </a:r>
          </a:p>
          <a:p>
            <a:pPr marL="122238" indent="-122238" defTabSz="1005840">
              <a:lnSpc>
                <a:spcPct val="110000"/>
              </a:lnSpc>
              <a:spcBef>
                <a:spcPct val="0"/>
              </a:spcBef>
              <a:spcAft>
                <a:spcPts val="300"/>
              </a:spcAft>
              <a:buFont typeface="Arial" panose="020B0604020202020204" pitchFamily="34" charset="0"/>
              <a:buChar char="•"/>
            </a:pPr>
            <a:r>
              <a:rPr lang="en-US" sz="1200" u="sng" dirty="0">
                <a:latin typeface="Roboto" panose="02000000000000000000" pitchFamily="2" charset="0"/>
                <a:ea typeface="Roboto" panose="02000000000000000000" pitchFamily="2" charset="0"/>
                <a:cs typeface="+mj-cs"/>
              </a:rPr>
              <a:t>No capital gain tax is due upon exit</a:t>
            </a:r>
          </a:p>
          <a:p>
            <a:pPr marL="122238" indent="-122238" defTabSz="1005840">
              <a:lnSpc>
                <a:spcPct val="110000"/>
              </a:lnSpc>
              <a:spcBef>
                <a:spcPct val="0"/>
              </a:spcBef>
              <a:spcAft>
                <a:spcPts val="300"/>
              </a:spcAft>
              <a:buFont typeface="Arial" panose="020B0604020202020204" pitchFamily="34" charset="0"/>
              <a:buChar char="•"/>
            </a:pPr>
            <a:r>
              <a:rPr lang="en-US" sz="1200" b="1" dirty="0">
                <a:solidFill>
                  <a:srgbClr val="EE6C4D"/>
                </a:solidFill>
                <a:latin typeface="Roboto" panose="02000000000000000000" pitchFamily="2" charset="0"/>
                <a:ea typeface="Roboto" panose="02000000000000000000" pitchFamily="2" charset="0"/>
                <a:cs typeface="+mj-cs"/>
              </a:rPr>
              <a:t>After-tax profit: $1,978,690</a:t>
            </a:r>
          </a:p>
        </p:txBody>
      </p:sp>
      <p:sp>
        <p:nvSpPr>
          <p:cNvPr id="5" name="Google Shape;67;p14">
            <a:extLst>
              <a:ext uri="{FF2B5EF4-FFF2-40B4-BE49-F238E27FC236}">
                <a16:creationId xmlns:a16="http://schemas.microsoft.com/office/drawing/2014/main" id="{3E0C0C32-1463-519D-A5D4-6E38BAC1FB75}"/>
              </a:ext>
            </a:extLst>
          </p:cNvPr>
          <p:cNvSpPr txBox="1"/>
          <p:nvPr/>
        </p:nvSpPr>
        <p:spPr>
          <a:xfrm>
            <a:off x="755702" y="6925417"/>
            <a:ext cx="8388298" cy="499807"/>
          </a:xfrm>
          <a:prstGeom prst="rect">
            <a:avLst/>
          </a:prstGeom>
          <a:noFill/>
          <a:ln>
            <a:noFill/>
          </a:ln>
        </p:spPr>
        <p:txBody>
          <a:bodyPr spcFirstLastPara="1" wrap="square" lIns="0" tIns="0" rIns="0" bIns="0" anchor="t" anchorCtr="0">
            <a:noAutofit/>
          </a:bodyPr>
          <a:lstStyle/>
          <a:p>
            <a:pPr lvl="0"/>
            <a:r>
              <a:rPr lang="en-US" sz="1000" i="1" dirty="0">
                <a:solidFill>
                  <a:schemeClr val="bg1">
                    <a:lumMod val="65000"/>
                  </a:schemeClr>
                </a:solidFill>
                <a:latin typeface="Roboto" panose="02000000000000000000" pitchFamily="2" charset="0"/>
                <a:ea typeface="Roboto" panose="02000000000000000000" pitchFamily="2" charset="0"/>
                <a:cs typeface="Avenir"/>
                <a:sym typeface="Avenir"/>
              </a:rPr>
              <a:t>Disclaimer: this slide is not meant to be relied upon as tax advice. Any investor should consult their tax advisor. Any distributed income and potential tax advantage is highly context specific and could change significantly from this table. Investors should rely on their tax advisor to determine taxable treatment of any distribution. </a:t>
            </a:r>
          </a:p>
        </p:txBody>
      </p:sp>
      <p:sp>
        <p:nvSpPr>
          <p:cNvPr id="3" name="Content Placeholder 4">
            <a:extLst>
              <a:ext uri="{FF2B5EF4-FFF2-40B4-BE49-F238E27FC236}">
                <a16:creationId xmlns:a16="http://schemas.microsoft.com/office/drawing/2014/main" id="{6AF795F8-5621-112C-B185-3DC933C9C705}"/>
              </a:ext>
            </a:extLst>
          </p:cNvPr>
          <p:cNvSpPr txBox="1">
            <a:spLocks/>
          </p:cNvSpPr>
          <p:nvPr/>
        </p:nvSpPr>
        <p:spPr>
          <a:xfrm>
            <a:off x="692150" y="1145050"/>
            <a:ext cx="8674100" cy="666844"/>
          </a:xfrm>
          <a:prstGeom prst="rect">
            <a:avLst/>
          </a:prstGeom>
        </p:spPr>
        <p:txBody>
          <a:bodyPr vert="horz" lIns="91440" tIns="45720" rIns="91440" bIns="45720" rtlCol="0" anchor="ctr">
            <a:noAutofit/>
          </a:bodyPr>
          <a:lstStyle>
            <a:lvl1pPr marL="0" indent="0" algn="l" defTabSz="1005840" rtl="0" eaLnBrk="1" latinLnBrk="0" hangingPunct="1">
              <a:lnSpc>
                <a:spcPct val="90000"/>
              </a:lnSpc>
              <a:spcBef>
                <a:spcPts val="1100"/>
              </a:spcBef>
              <a:buFont typeface="Arial" panose="020B0604020202020204" pitchFamily="34" charset="0"/>
              <a:buNone/>
              <a:defRPr sz="1850" b="1" kern="1200">
                <a:solidFill>
                  <a:srgbClr val="2D3E69"/>
                </a:solidFill>
                <a:latin typeface="Roboto" panose="02000000000000000000" pitchFamily="2" charset="0"/>
                <a:ea typeface="Roboto" panose="02000000000000000000" pitchFamily="2" charset="0"/>
                <a:cs typeface="+mn-cs"/>
              </a:defRPr>
            </a:lvl1pPr>
            <a:lvl2pPr marL="502920" indent="0" algn="l" defTabSz="1005840" rtl="0" eaLnBrk="1" latinLnBrk="0" hangingPunct="1">
              <a:lnSpc>
                <a:spcPct val="90000"/>
              </a:lnSpc>
              <a:spcBef>
                <a:spcPts val="550"/>
              </a:spcBef>
              <a:buFont typeface="Arial" panose="020B0604020202020204" pitchFamily="34" charset="0"/>
              <a:buNone/>
              <a:defRPr sz="1850" kern="1200">
                <a:solidFill>
                  <a:schemeClr val="tx1"/>
                </a:solidFill>
                <a:latin typeface="Roboto" panose="02000000000000000000" pitchFamily="2" charset="0"/>
                <a:ea typeface="Roboto" panose="02000000000000000000" pitchFamily="2" charset="0"/>
                <a:cs typeface="+mn-cs"/>
              </a:defRPr>
            </a:lvl2pPr>
            <a:lvl3pPr marL="1005840" indent="0" algn="l" defTabSz="1005840" rtl="0" eaLnBrk="1" latinLnBrk="0" hangingPunct="1">
              <a:lnSpc>
                <a:spcPct val="90000"/>
              </a:lnSpc>
              <a:spcBef>
                <a:spcPts val="550"/>
              </a:spcBef>
              <a:buFont typeface="Arial" panose="020B0604020202020204" pitchFamily="34" charset="0"/>
              <a:buNone/>
              <a:defRPr sz="1850" kern="1200">
                <a:solidFill>
                  <a:schemeClr val="tx1"/>
                </a:solidFill>
                <a:latin typeface="Roboto" panose="02000000000000000000" pitchFamily="2" charset="0"/>
                <a:ea typeface="Roboto" panose="02000000000000000000" pitchFamily="2" charset="0"/>
                <a:cs typeface="+mn-cs"/>
              </a:defRPr>
            </a:lvl3pPr>
            <a:lvl4pPr marL="1508760" indent="0" algn="l" defTabSz="1005840" rtl="0" eaLnBrk="1" latinLnBrk="0" hangingPunct="1">
              <a:lnSpc>
                <a:spcPct val="90000"/>
              </a:lnSpc>
              <a:spcBef>
                <a:spcPts val="550"/>
              </a:spcBef>
              <a:buFont typeface="Arial" panose="020B0604020202020204" pitchFamily="34" charset="0"/>
              <a:buNone/>
              <a:defRPr sz="1850" kern="1200">
                <a:solidFill>
                  <a:schemeClr val="tx1"/>
                </a:solidFill>
                <a:latin typeface="Roboto" panose="02000000000000000000" pitchFamily="2" charset="0"/>
                <a:ea typeface="Roboto" panose="02000000000000000000" pitchFamily="2" charset="0"/>
                <a:cs typeface="+mn-cs"/>
              </a:defRPr>
            </a:lvl4pPr>
            <a:lvl5pPr marL="2011680" indent="0" algn="l" defTabSz="1005840" rtl="0" eaLnBrk="1" latinLnBrk="0" hangingPunct="1">
              <a:lnSpc>
                <a:spcPct val="90000"/>
              </a:lnSpc>
              <a:spcBef>
                <a:spcPts val="550"/>
              </a:spcBef>
              <a:buFont typeface="Arial" panose="020B0604020202020204" pitchFamily="34" charset="0"/>
              <a:buNone/>
              <a:defRPr sz="1850" kern="1200">
                <a:solidFill>
                  <a:schemeClr val="tx1"/>
                </a:solidFill>
                <a:latin typeface="Roboto" panose="02000000000000000000" pitchFamily="2" charset="0"/>
                <a:ea typeface="Roboto" panose="02000000000000000000" pitchFamily="2" charset="0"/>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000"/>
              </a:lnSpc>
            </a:pPr>
            <a:r>
              <a:rPr lang="en-US" sz="1100" dirty="0">
                <a:solidFill>
                  <a:srgbClr val="EE6C4D"/>
                </a:solidFill>
                <a:latin typeface="Roboto Mono" panose="00000009000000000000" pitchFamily="49" charset="0"/>
                <a:ea typeface="Roboto Mono" panose="00000009000000000000" pitchFamily="49" charset="0"/>
              </a:rPr>
              <a:t>The following contemplates &amp; approximates a $1.0M investment in an example multifamily development deal with gross project returns of 16%+ IRR over 10 years using </a:t>
            </a:r>
            <a:r>
              <a:rPr lang="en-US" sz="1100" u="sng" dirty="0">
                <a:solidFill>
                  <a:srgbClr val="EE6C4D"/>
                </a:solidFill>
                <a:latin typeface="Roboto Mono" panose="00000009000000000000" pitchFamily="49" charset="0"/>
                <a:ea typeface="Roboto Mono" panose="00000009000000000000" pitchFamily="49" charset="0"/>
              </a:rPr>
              <a:t>Opportunity Zone tax benefits</a:t>
            </a:r>
            <a:r>
              <a:rPr lang="en-US" sz="1100" dirty="0">
                <a:solidFill>
                  <a:srgbClr val="EE6C4D"/>
                </a:solidFill>
                <a:latin typeface="Roboto Mono" panose="00000009000000000000" pitchFamily="49" charset="0"/>
                <a:ea typeface="Roboto Mono" panose="00000009000000000000" pitchFamily="49" charset="0"/>
              </a:rPr>
              <a:t>.</a:t>
            </a:r>
          </a:p>
        </p:txBody>
      </p:sp>
      <p:pic>
        <p:nvPicPr>
          <p:cNvPr id="7" name="Picture 6">
            <a:extLst>
              <a:ext uri="{FF2B5EF4-FFF2-40B4-BE49-F238E27FC236}">
                <a16:creationId xmlns:a16="http://schemas.microsoft.com/office/drawing/2014/main" id="{2341837E-6171-97A9-B2C5-7B3BB5EF3A62}"/>
              </a:ext>
            </a:extLst>
          </p:cNvPr>
          <p:cNvPicPr>
            <a:picLocks noChangeAspect="1"/>
          </p:cNvPicPr>
          <p:nvPr/>
        </p:nvPicPr>
        <p:blipFill>
          <a:blip r:embed="rId2"/>
          <a:stretch>
            <a:fillRect/>
          </a:stretch>
        </p:blipFill>
        <p:spPr>
          <a:xfrm>
            <a:off x="755698" y="1897340"/>
            <a:ext cx="8312731" cy="3233044"/>
          </a:xfrm>
          <a:prstGeom prst="rect">
            <a:avLst/>
          </a:prstGeom>
        </p:spPr>
      </p:pic>
    </p:spTree>
    <p:extLst>
      <p:ext uri="{BB962C8B-B14F-4D97-AF65-F5344CB8AC3E}">
        <p14:creationId xmlns:p14="http://schemas.microsoft.com/office/powerpoint/2010/main" val="307735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3B3AF-DCD2-78E6-D464-3A403DB986A9}"/>
              </a:ext>
            </a:extLst>
          </p:cNvPr>
          <p:cNvSpPr>
            <a:spLocks noGrp="1"/>
          </p:cNvSpPr>
          <p:nvPr>
            <p:ph type="title"/>
          </p:nvPr>
        </p:nvSpPr>
        <p:spPr/>
        <p:txBody>
          <a:bodyPr/>
          <a:lstStyle/>
          <a:p>
            <a:r>
              <a:rPr lang="en-US" dirty="0"/>
              <a:t>Potential OZ Investor Benefits Analysis (continued)</a:t>
            </a:r>
          </a:p>
        </p:txBody>
      </p:sp>
      <p:sp>
        <p:nvSpPr>
          <p:cNvPr id="4" name="Text Placeholder 3">
            <a:extLst>
              <a:ext uri="{FF2B5EF4-FFF2-40B4-BE49-F238E27FC236}">
                <a16:creationId xmlns:a16="http://schemas.microsoft.com/office/drawing/2014/main" id="{A4CACA37-CAF4-67AC-C9AF-C622430072DF}"/>
              </a:ext>
            </a:extLst>
          </p:cNvPr>
          <p:cNvSpPr>
            <a:spLocks noGrp="1"/>
          </p:cNvSpPr>
          <p:nvPr>
            <p:ph type="body" sz="quarter" idx="23"/>
          </p:nvPr>
        </p:nvSpPr>
        <p:spPr/>
        <p:txBody>
          <a:bodyPr>
            <a:normAutofit lnSpcReduction="10000"/>
          </a:bodyPr>
          <a:lstStyle/>
          <a:p>
            <a:fld id="{77DF1BAD-6AE2-495C-BB07-788F5B520149}" type="slidenum">
              <a:rPr lang="en-US" smtClean="0"/>
              <a:t>14</a:t>
            </a:fld>
            <a:endParaRPr lang="en-US" dirty="0"/>
          </a:p>
        </p:txBody>
      </p:sp>
      <p:sp>
        <p:nvSpPr>
          <p:cNvPr id="5" name="Content Placeholder 4">
            <a:extLst>
              <a:ext uri="{FF2B5EF4-FFF2-40B4-BE49-F238E27FC236}">
                <a16:creationId xmlns:a16="http://schemas.microsoft.com/office/drawing/2014/main" id="{5CC2615D-36BC-D5C8-8DDF-80A3F169B30C}"/>
              </a:ext>
            </a:extLst>
          </p:cNvPr>
          <p:cNvSpPr>
            <a:spLocks noGrp="1"/>
          </p:cNvSpPr>
          <p:nvPr>
            <p:ph sz="quarter" idx="24"/>
          </p:nvPr>
        </p:nvSpPr>
        <p:spPr>
          <a:xfrm>
            <a:off x="692149" y="1240793"/>
            <a:ext cx="8674100" cy="1834916"/>
          </a:xfrm>
          <a:solidFill>
            <a:srgbClr val="F6F3F1"/>
          </a:solidFill>
        </p:spPr>
        <p:txBody>
          <a:bodyPr/>
          <a:lstStyle/>
          <a:p>
            <a:pPr algn="ctr"/>
            <a:r>
              <a:rPr lang="en-US" sz="1600" dirty="0">
                <a:latin typeface="Roboto Mono" panose="00000009000000000000" pitchFamily="49" charset="0"/>
                <a:ea typeface="Roboto Mono" panose="00000009000000000000" pitchFamily="49" charset="0"/>
              </a:rPr>
              <a:t>A $1.0M capital gain invested in an example multifamily development deal with gross project returns of 16%+ IRR over 10 years could yield over </a:t>
            </a:r>
            <a:r>
              <a:rPr lang="en-US" sz="1600" u="sng" dirty="0">
                <a:solidFill>
                  <a:srgbClr val="EE6C4D"/>
                </a:solidFill>
                <a:latin typeface="Roboto Mono" panose="00000009000000000000" pitchFamily="49" charset="0"/>
                <a:ea typeface="Roboto Mono" panose="00000009000000000000" pitchFamily="49" charset="0"/>
              </a:rPr>
              <a:t>$845K in additional profit</a:t>
            </a:r>
            <a:r>
              <a:rPr lang="en-US" sz="1600" dirty="0">
                <a:latin typeface="Roboto Mono" panose="00000009000000000000" pitchFamily="49" charset="0"/>
                <a:ea typeface="Roboto Mono" panose="00000009000000000000" pitchFamily="49" charset="0"/>
              </a:rPr>
              <a:t> if structured as an Opportunity Zone investment vs. a traditionally-taxed structure.</a:t>
            </a:r>
          </a:p>
          <a:p>
            <a:pPr algn="ctr"/>
            <a:endParaRPr lang="en-US" sz="1600" dirty="0">
              <a:latin typeface="Roboto Mono" panose="00000009000000000000" pitchFamily="49" charset="0"/>
              <a:ea typeface="Roboto Mono" panose="00000009000000000000" pitchFamily="49" charset="0"/>
            </a:endParaRPr>
          </a:p>
          <a:p>
            <a:pPr algn="ctr"/>
            <a:r>
              <a:rPr lang="en-US" sz="1600" dirty="0">
                <a:latin typeface="Roboto Mono" panose="00000009000000000000" pitchFamily="49" charset="0"/>
                <a:ea typeface="Roboto Mono" panose="00000009000000000000" pitchFamily="49" charset="0"/>
              </a:rPr>
              <a:t>That represents a </a:t>
            </a:r>
            <a:r>
              <a:rPr lang="en-US" sz="1600" u="sng" dirty="0">
                <a:solidFill>
                  <a:srgbClr val="EE6C4D"/>
                </a:solidFill>
                <a:latin typeface="Roboto Mono" panose="00000009000000000000" pitchFamily="49" charset="0"/>
                <a:ea typeface="Roboto Mono" panose="00000009000000000000" pitchFamily="49" charset="0"/>
              </a:rPr>
              <a:t>75% profit premium</a:t>
            </a:r>
            <a:r>
              <a:rPr lang="en-US" sz="1600" dirty="0">
                <a:latin typeface="Roboto Mono" panose="00000009000000000000" pitchFamily="49" charset="0"/>
                <a:ea typeface="Roboto Mono" panose="00000009000000000000" pitchFamily="49" charset="0"/>
              </a:rPr>
              <a:t>.</a:t>
            </a:r>
          </a:p>
        </p:txBody>
      </p:sp>
      <p:sp>
        <p:nvSpPr>
          <p:cNvPr id="6" name="Google Shape;67;p14">
            <a:extLst>
              <a:ext uri="{FF2B5EF4-FFF2-40B4-BE49-F238E27FC236}">
                <a16:creationId xmlns:a16="http://schemas.microsoft.com/office/drawing/2014/main" id="{6FCA1213-CE78-F54E-F134-3968324DCBB3}"/>
              </a:ext>
            </a:extLst>
          </p:cNvPr>
          <p:cNvSpPr txBox="1"/>
          <p:nvPr/>
        </p:nvSpPr>
        <p:spPr>
          <a:xfrm>
            <a:off x="755702" y="6925417"/>
            <a:ext cx="8388298" cy="499807"/>
          </a:xfrm>
          <a:prstGeom prst="rect">
            <a:avLst/>
          </a:prstGeom>
          <a:noFill/>
          <a:ln>
            <a:noFill/>
          </a:ln>
        </p:spPr>
        <p:txBody>
          <a:bodyPr spcFirstLastPara="1" wrap="square" lIns="0" tIns="0" rIns="0" bIns="0" anchor="t" anchorCtr="0">
            <a:noAutofit/>
          </a:bodyPr>
          <a:lstStyle/>
          <a:p>
            <a:pPr lvl="0"/>
            <a:r>
              <a:rPr lang="en-US" sz="1000" i="1" dirty="0">
                <a:solidFill>
                  <a:schemeClr val="bg1">
                    <a:lumMod val="65000"/>
                  </a:schemeClr>
                </a:solidFill>
                <a:latin typeface="Roboto" panose="02000000000000000000" pitchFamily="2" charset="0"/>
                <a:ea typeface="Roboto" panose="02000000000000000000" pitchFamily="2" charset="0"/>
                <a:cs typeface="Avenir"/>
                <a:sym typeface="Avenir"/>
              </a:rPr>
              <a:t>Disclaimer: this slide is not meant to be relied upon as tax advice. Any investor should consult their tax advisor. Any distributed income and potential tax advantage is highly context specific and could change significantly from this table. Investors should rely on their tax advisor to determine taxable treatment of any distribution. </a:t>
            </a:r>
          </a:p>
        </p:txBody>
      </p:sp>
      <p:pic>
        <p:nvPicPr>
          <p:cNvPr id="3" name="Picture 2">
            <a:extLst>
              <a:ext uri="{FF2B5EF4-FFF2-40B4-BE49-F238E27FC236}">
                <a16:creationId xmlns:a16="http://schemas.microsoft.com/office/drawing/2014/main" id="{0223022E-60C4-B96A-7A82-73B376948F11}"/>
              </a:ext>
            </a:extLst>
          </p:cNvPr>
          <p:cNvPicPr>
            <a:picLocks noChangeAspect="1"/>
          </p:cNvPicPr>
          <p:nvPr/>
        </p:nvPicPr>
        <p:blipFill>
          <a:blip r:embed="rId2"/>
          <a:stretch>
            <a:fillRect/>
          </a:stretch>
        </p:blipFill>
        <p:spPr>
          <a:xfrm>
            <a:off x="1973684" y="3279251"/>
            <a:ext cx="6111032" cy="3351441"/>
          </a:xfrm>
          <a:prstGeom prst="rect">
            <a:avLst/>
          </a:prstGeom>
        </p:spPr>
      </p:pic>
    </p:spTree>
    <p:extLst>
      <p:ext uri="{BB962C8B-B14F-4D97-AF65-F5344CB8AC3E}">
        <p14:creationId xmlns:p14="http://schemas.microsoft.com/office/powerpoint/2010/main" val="2163428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DD65-EF99-BE24-F306-DC2A279094C4}"/>
              </a:ext>
            </a:extLst>
          </p:cNvPr>
          <p:cNvSpPr>
            <a:spLocks noGrp="1"/>
          </p:cNvSpPr>
          <p:nvPr>
            <p:ph type="title"/>
          </p:nvPr>
        </p:nvSpPr>
        <p:spPr/>
        <p:txBody>
          <a:bodyPr/>
          <a:lstStyle/>
          <a:p>
            <a:r>
              <a:rPr lang="en-US" dirty="0"/>
              <a:t>Appendix: Track Record</a:t>
            </a:r>
          </a:p>
        </p:txBody>
      </p:sp>
      <p:sp>
        <p:nvSpPr>
          <p:cNvPr id="4" name="Text Placeholder 3">
            <a:extLst>
              <a:ext uri="{FF2B5EF4-FFF2-40B4-BE49-F238E27FC236}">
                <a16:creationId xmlns:a16="http://schemas.microsoft.com/office/drawing/2014/main" id="{EDD080FA-EC6F-70D4-D0EC-F7EA9D2A92CF}"/>
              </a:ext>
            </a:extLst>
          </p:cNvPr>
          <p:cNvSpPr>
            <a:spLocks noGrp="1"/>
          </p:cNvSpPr>
          <p:nvPr>
            <p:ph type="body" sz="quarter" idx="23"/>
          </p:nvPr>
        </p:nvSpPr>
        <p:spPr/>
        <p:txBody>
          <a:bodyPr>
            <a:normAutofit lnSpcReduction="10000"/>
          </a:bodyPr>
          <a:lstStyle/>
          <a:p>
            <a:fld id="{85D75EB5-97D2-4261-A045-D065D11954E1}" type="slidenum">
              <a:rPr lang="en-US" smtClean="0"/>
              <a:t>15</a:t>
            </a:fld>
            <a:endParaRPr lang="en-US" dirty="0"/>
          </a:p>
        </p:txBody>
      </p:sp>
      <p:sp>
        <p:nvSpPr>
          <p:cNvPr id="5" name="Content Placeholder 4">
            <a:extLst>
              <a:ext uri="{FF2B5EF4-FFF2-40B4-BE49-F238E27FC236}">
                <a16:creationId xmlns:a16="http://schemas.microsoft.com/office/drawing/2014/main" id="{EA768635-456D-14D1-8C4F-456BC33D5284}"/>
              </a:ext>
            </a:extLst>
          </p:cNvPr>
          <p:cNvSpPr>
            <a:spLocks noGrp="1"/>
          </p:cNvSpPr>
          <p:nvPr>
            <p:ph sz="quarter" idx="24"/>
          </p:nvPr>
        </p:nvSpPr>
        <p:spPr>
          <a:xfrm>
            <a:off x="692150" y="1178555"/>
            <a:ext cx="8674100" cy="401638"/>
          </a:xfrm>
        </p:spPr>
        <p:txBody>
          <a:bodyPr/>
          <a:lstStyle/>
          <a:p>
            <a:r>
              <a:rPr lang="en-US" dirty="0">
                <a:latin typeface="Roboto Mono" panose="00000009000000000000" pitchFamily="49" charset="0"/>
                <a:ea typeface="Roboto Mono" panose="00000009000000000000" pitchFamily="49" charset="0"/>
              </a:rPr>
              <a:t>Fund I Summary (Existing Portfolio)</a:t>
            </a:r>
          </a:p>
        </p:txBody>
      </p:sp>
      <p:sp>
        <p:nvSpPr>
          <p:cNvPr id="6" name="Google Shape;67;p14">
            <a:extLst>
              <a:ext uri="{FF2B5EF4-FFF2-40B4-BE49-F238E27FC236}">
                <a16:creationId xmlns:a16="http://schemas.microsoft.com/office/drawing/2014/main" id="{95DA5E0B-AA8F-1094-C90D-08F06DED5ED7}"/>
              </a:ext>
            </a:extLst>
          </p:cNvPr>
          <p:cNvSpPr txBox="1"/>
          <p:nvPr/>
        </p:nvSpPr>
        <p:spPr>
          <a:xfrm>
            <a:off x="691514" y="7023051"/>
            <a:ext cx="8675370" cy="310929"/>
          </a:xfrm>
          <a:prstGeom prst="rect">
            <a:avLst/>
          </a:prstGeom>
          <a:noFill/>
          <a:ln>
            <a:noFill/>
          </a:ln>
        </p:spPr>
        <p:txBody>
          <a:bodyPr spcFirstLastPara="1" wrap="square" lIns="0" tIns="0" rIns="0" bIns="0" anchor="t" anchorCtr="0">
            <a:noAutofit/>
          </a:bodyPr>
          <a:lstStyle/>
          <a:p>
            <a:pPr marL="119063" lvl="0"/>
            <a:r>
              <a:rPr lang="en-US" sz="1000" dirty="0">
                <a:latin typeface="Roboto" panose="02000000000000000000" pitchFamily="2" charset="0"/>
                <a:ea typeface="Roboto" panose="02000000000000000000" pitchFamily="2" charset="0"/>
                <a:cs typeface="Avenir"/>
                <a:sym typeface="Avenir"/>
              </a:rPr>
              <a:t>¹Fund I is managed by  joint venture between Blueprint Local and Brown Advisory Management, LLC (the “Blueprint Joint Venture).</a:t>
            </a:r>
          </a:p>
          <a:p>
            <a:pPr marL="119063" lvl="0"/>
            <a:r>
              <a:rPr lang="en-US" sz="1000" dirty="0">
                <a:latin typeface="Roboto" panose="02000000000000000000" pitchFamily="2" charset="0"/>
                <a:ea typeface="Roboto" panose="02000000000000000000" pitchFamily="2" charset="0"/>
                <a:cs typeface="Avenir"/>
                <a:sym typeface="Avenir"/>
              </a:rPr>
              <a:t>Similar information for all Fund I investments is available upon request. </a:t>
            </a:r>
          </a:p>
        </p:txBody>
      </p:sp>
      <p:sp>
        <p:nvSpPr>
          <p:cNvPr id="7" name="Google Shape;67;p14">
            <a:extLst>
              <a:ext uri="{FF2B5EF4-FFF2-40B4-BE49-F238E27FC236}">
                <a16:creationId xmlns:a16="http://schemas.microsoft.com/office/drawing/2014/main" id="{A05D46FA-FCC0-7B4B-AEFA-AAED1FAFF136}"/>
              </a:ext>
            </a:extLst>
          </p:cNvPr>
          <p:cNvSpPr txBox="1"/>
          <p:nvPr/>
        </p:nvSpPr>
        <p:spPr>
          <a:xfrm>
            <a:off x="753056" y="1639874"/>
            <a:ext cx="8549640" cy="757365"/>
          </a:xfrm>
          <a:prstGeom prst="rect">
            <a:avLst/>
          </a:prstGeom>
          <a:solidFill>
            <a:srgbClr val="F6F3F1"/>
          </a:solidFill>
          <a:ln>
            <a:noFill/>
          </a:ln>
        </p:spPr>
        <p:txBody>
          <a:bodyPr spcFirstLastPara="1" wrap="square" lIns="0" tIns="0" rIns="0" bIns="0" anchor="ctr" anchorCtr="0">
            <a:noAutofit/>
          </a:bodyPr>
          <a:lstStyle/>
          <a:p>
            <a:pPr marL="112713" lvl="0"/>
            <a:r>
              <a:rPr lang="en-US" sz="1400" dirty="0">
                <a:latin typeface="Roboto" panose="02000000000000000000" pitchFamily="2" charset="0"/>
                <a:ea typeface="Roboto" panose="02000000000000000000" pitchFamily="2" charset="0"/>
                <a:cs typeface="Avenir"/>
                <a:sym typeface="Avenir"/>
              </a:rPr>
              <a:t>Blueprint Fund I launched in January 2019, has $31.4 million in assets under management, and invested in eight properties across Texas¹. The fund has had one successful early exit (a 4.4x multiple sale of a land site). Investments include:</a:t>
            </a:r>
          </a:p>
        </p:txBody>
      </p:sp>
      <p:sp>
        <p:nvSpPr>
          <p:cNvPr id="8" name="Rectangle 7">
            <a:extLst>
              <a:ext uri="{FF2B5EF4-FFF2-40B4-BE49-F238E27FC236}">
                <a16:creationId xmlns:a16="http://schemas.microsoft.com/office/drawing/2014/main" id="{46012F81-44A8-2D6E-DB5D-105A8043AE09}"/>
              </a:ext>
            </a:extLst>
          </p:cNvPr>
          <p:cNvSpPr/>
          <p:nvPr/>
        </p:nvSpPr>
        <p:spPr>
          <a:xfrm>
            <a:off x="691514" y="2578542"/>
            <a:ext cx="2766061" cy="2323713"/>
          </a:xfrm>
          <a:prstGeom prst="rect">
            <a:avLst/>
          </a:prstGeom>
        </p:spPr>
        <p:txBody>
          <a:bodyPr wrap="square">
            <a:spAutoFit/>
          </a:bodyPr>
          <a:lstStyle/>
          <a:p>
            <a:pPr>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Lenox 7</a:t>
            </a:r>
            <a:r>
              <a:rPr lang="en-US" sz="1200" b="1" baseline="30000" dirty="0">
                <a:latin typeface="Roboto" panose="02000000000000000000" pitchFamily="2" charset="0"/>
                <a:ea typeface="Roboto" panose="02000000000000000000" pitchFamily="2" charset="0"/>
                <a:cs typeface="Lato" panose="020F0502020204030203" pitchFamily="34" charset="0"/>
              </a:rPr>
              <a:t>th</a:t>
            </a:r>
            <a:r>
              <a:rPr lang="en-US" sz="1200" b="1" dirty="0">
                <a:latin typeface="Roboto" panose="02000000000000000000" pitchFamily="2" charset="0"/>
                <a:ea typeface="Roboto" panose="02000000000000000000" pitchFamily="2" charset="0"/>
                <a:cs typeface="Lato" panose="020F0502020204030203" pitchFamily="34" charset="0"/>
              </a:rPr>
              <a:t>: </a:t>
            </a:r>
          </a:p>
          <a:p>
            <a:pPr>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Austin, TX</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Lenox 7</a:t>
            </a:r>
            <a:r>
              <a:rPr lang="en-US" sz="1200" baseline="30000" dirty="0">
                <a:latin typeface="Roboto" panose="02000000000000000000" pitchFamily="2" charset="0"/>
                <a:ea typeface="Roboto" panose="02000000000000000000" pitchFamily="2" charset="0"/>
                <a:cs typeface="Lato" panose="020F0502020204030203" pitchFamily="34" charset="0"/>
              </a:rPr>
              <a:t>th</a:t>
            </a:r>
            <a:r>
              <a:rPr lang="en-US" sz="1200" dirty="0">
                <a:latin typeface="Roboto" panose="02000000000000000000" pitchFamily="2" charset="0"/>
                <a:ea typeface="Roboto" panose="02000000000000000000" pitchFamily="2" charset="0"/>
                <a:cs typeface="Lato" panose="020F0502020204030203" pitchFamily="34" charset="0"/>
              </a:rPr>
              <a:t> is a multifamily development in East Austin, a rapidly growing neighborhood and a key target market for Blueprint</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279 multifamily units</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Delivered Q2 2021; 93% occupied</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Underwritten gross project IRR: 14.4%, </a:t>
            </a:r>
            <a:r>
              <a:rPr lang="en-US" sz="1200" dirty="0" err="1">
                <a:latin typeface="Roboto" panose="02000000000000000000" pitchFamily="2" charset="0"/>
                <a:ea typeface="Roboto" panose="02000000000000000000" pitchFamily="2" charset="0"/>
                <a:cs typeface="Lato" panose="020F0502020204030203" pitchFamily="34" charset="0"/>
              </a:rPr>
              <a:t>CFx</a:t>
            </a:r>
            <a:r>
              <a:rPr lang="en-US" sz="1200" dirty="0">
                <a:latin typeface="Roboto" panose="02000000000000000000" pitchFamily="2" charset="0"/>
                <a:ea typeface="Roboto" panose="02000000000000000000" pitchFamily="2" charset="0"/>
                <a:cs typeface="Lato" panose="020F0502020204030203" pitchFamily="34" charset="0"/>
              </a:rPr>
              <a:t>: 3.5x</a:t>
            </a:r>
          </a:p>
        </p:txBody>
      </p:sp>
      <p:sp>
        <p:nvSpPr>
          <p:cNvPr id="9" name="Rectangle 8">
            <a:extLst>
              <a:ext uri="{FF2B5EF4-FFF2-40B4-BE49-F238E27FC236}">
                <a16:creationId xmlns:a16="http://schemas.microsoft.com/office/drawing/2014/main" id="{E664BB38-0FE6-9E3B-77A3-E2644500228C}"/>
              </a:ext>
            </a:extLst>
          </p:cNvPr>
          <p:cNvSpPr/>
          <p:nvPr/>
        </p:nvSpPr>
        <p:spPr>
          <a:xfrm>
            <a:off x="3679191" y="2578542"/>
            <a:ext cx="2529585" cy="2431435"/>
          </a:xfrm>
          <a:prstGeom prst="rect">
            <a:avLst/>
          </a:prstGeom>
        </p:spPr>
        <p:txBody>
          <a:bodyPr wrap="square">
            <a:spAutoFit/>
          </a:bodyPr>
          <a:lstStyle/>
          <a:p>
            <a:pPr>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5</a:t>
            </a:r>
            <a:r>
              <a:rPr lang="en-US" sz="1200" b="1" baseline="30000" dirty="0">
                <a:latin typeface="Roboto" panose="02000000000000000000" pitchFamily="2" charset="0"/>
                <a:ea typeface="Roboto" panose="02000000000000000000" pitchFamily="2" charset="0"/>
                <a:cs typeface="Lato" panose="020F0502020204030203" pitchFamily="34" charset="0"/>
              </a:rPr>
              <a:t>th</a:t>
            </a:r>
            <a:r>
              <a:rPr lang="en-US" sz="1200" b="1" dirty="0">
                <a:latin typeface="Roboto" panose="02000000000000000000" pitchFamily="2" charset="0"/>
                <a:ea typeface="Roboto" panose="02000000000000000000" pitchFamily="2" charset="0"/>
                <a:cs typeface="Lato" panose="020F0502020204030203" pitchFamily="34" charset="0"/>
              </a:rPr>
              <a:t>/7</a:t>
            </a:r>
            <a:r>
              <a:rPr lang="en-US" sz="1200" b="1" baseline="30000" dirty="0">
                <a:latin typeface="Roboto" panose="02000000000000000000" pitchFamily="2" charset="0"/>
                <a:ea typeface="Roboto" panose="02000000000000000000" pitchFamily="2" charset="0"/>
                <a:cs typeface="Lato" panose="020F0502020204030203" pitchFamily="34" charset="0"/>
              </a:rPr>
              <a:t>th</a:t>
            </a:r>
            <a:r>
              <a:rPr lang="en-US" sz="1200" b="1" dirty="0">
                <a:latin typeface="Roboto" panose="02000000000000000000" pitchFamily="2" charset="0"/>
                <a:ea typeface="Roboto" panose="02000000000000000000" pitchFamily="2" charset="0"/>
                <a:cs typeface="Lato" panose="020F0502020204030203" pitchFamily="34" charset="0"/>
              </a:rPr>
              <a:t> Street: </a:t>
            </a:r>
          </a:p>
          <a:p>
            <a:pPr>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Austin, TX</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The Project is a mixed-use development located in a priority node of East Austin, near new Tesla and Oracle HQ</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338 multifamily units are under construction with future phasing optionality</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Underwritten gross project IRR: 15.8%, </a:t>
            </a:r>
            <a:r>
              <a:rPr lang="en-US" sz="1200" dirty="0" err="1">
                <a:latin typeface="Roboto" panose="02000000000000000000" pitchFamily="2" charset="0"/>
                <a:ea typeface="Roboto" panose="02000000000000000000" pitchFamily="2" charset="0"/>
                <a:cs typeface="Lato" panose="020F0502020204030203" pitchFamily="34" charset="0"/>
              </a:rPr>
              <a:t>CFx</a:t>
            </a:r>
            <a:r>
              <a:rPr lang="en-US" sz="1200" dirty="0">
                <a:latin typeface="Roboto" panose="02000000000000000000" pitchFamily="2" charset="0"/>
                <a:ea typeface="Roboto" panose="02000000000000000000" pitchFamily="2" charset="0"/>
                <a:cs typeface="Lato" panose="020F0502020204030203" pitchFamily="34" charset="0"/>
              </a:rPr>
              <a:t>: 3.6x</a:t>
            </a:r>
          </a:p>
        </p:txBody>
      </p:sp>
      <p:sp>
        <p:nvSpPr>
          <p:cNvPr id="10" name="Rectangle 9">
            <a:extLst>
              <a:ext uri="{FF2B5EF4-FFF2-40B4-BE49-F238E27FC236}">
                <a16:creationId xmlns:a16="http://schemas.microsoft.com/office/drawing/2014/main" id="{04BFA87A-B55B-2C9A-1F07-77C2F21A17DE}"/>
              </a:ext>
            </a:extLst>
          </p:cNvPr>
          <p:cNvSpPr/>
          <p:nvPr/>
        </p:nvSpPr>
        <p:spPr>
          <a:xfrm>
            <a:off x="6364794" y="2578541"/>
            <a:ext cx="3001457" cy="2431435"/>
          </a:xfrm>
          <a:prstGeom prst="rect">
            <a:avLst/>
          </a:prstGeom>
        </p:spPr>
        <p:txBody>
          <a:bodyPr wrap="square">
            <a:spAutoFit/>
          </a:bodyPr>
          <a:lstStyle/>
          <a:p>
            <a:pPr algn="just">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Longhorn Quarry: </a:t>
            </a:r>
          </a:p>
          <a:p>
            <a:pPr algn="just">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San Antonio, TX</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The Project master plan redevelops an abandoned rock quarry into a quality mixed-use development. Blueprint invested in multifamily component</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Located in the Northeast submarket of San Antonio, the fastest growing employment corridor</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Underwritten gross project IRR: 17.9%, </a:t>
            </a:r>
            <a:r>
              <a:rPr lang="en-US" sz="1200" dirty="0" err="1">
                <a:latin typeface="Roboto" panose="02000000000000000000" pitchFamily="2" charset="0"/>
                <a:ea typeface="Roboto" panose="02000000000000000000" pitchFamily="2" charset="0"/>
                <a:cs typeface="Lato" panose="020F0502020204030203" pitchFamily="34" charset="0"/>
              </a:rPr>
              <a:t>CFx</a:t>
            </a:r>
            <a:r>
              <a:rPr lang="en-US" sz="1200" dirty="0">
                <a:latin typeface="Roboto" panose="02000000000000000000" pitchFamily="2" charset="0"/>
                <a:ea typeface="Roboto" panose="02000000000000000000" pitchFamily="2" charset="0"/>
                <a:cs typeface="Lato" panose="020F0502020204030203" pitchFamily="34" charset="0"/>
              </a:rPr>
              <a:t>: 3.3x</a:t>
            </a:r>
          </a:p>
        </p:txBody>
      </p:sp>
      <p:cxnSp>
        <p:nvCxnSpPr>
          <p:cNvPr id="11" name="Straight Connector 10">
            <a:extLst>
              <a:ext uri="{FF2B5EF4-FFF2-40B4-BE49-F238E27FC236}">
                <a16:creationId xmlns:a16="http://schemas.microsoft.com/office/drawing/2014/main" id="{134EADA9-6C98-C6EF-B3EA-B5D941033608}"/>
              </a:ext>
            </a:extLst>
          </p:cNvPr>
          <p:cNvCxnSpPr/>
          <p:nvPr/>
        </p:nvCxnSpPr>
        <p:spPr>
          <a:xfrm>
            <a:off x="754379" y="2465498"/>
            <a:ext cx="8549640" cy="0"/>
          </a:xfrm>
          <a:prstGeom prst="line">
            <a:avLst/>
          </a:prstGeom>
          <a:ln w="28575">
            <a:solidFill>
              <a:srgbClr val="C2D1E2"/>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aerial photography, outdoor, bird's-eye view, house&#10;&#10;Description automatically generated">
            <a:extLst>
              <a:ext uri="{FF2B5EF4-FFF2-40B4-BE49-F238E27FC236}">
                <a16:creationId xmlns:a16="http://schemas.microsoft.com/office/drawing/2014/main" id="{B54D96D4-A45B-56CF-19E2-ED4F7958BC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32036" y="5101471"/>
            <a:ext cx="2870660" cy="1772877"/>
          </a:xfrm>
          <a:prstGeom prst="rect">
            <a:avLst/>
          </a:prstGeom>
          <a:ln w="12700">
            <a:solidFill>
              <a:srgbClr val="2D3E69"/>
            </a:solidFill>
          </a:ln>
        </p:spPr>
      </p:pic>
      <p:pic>
        <p:nvPicPr>
          <p:cNvPr id="13" name="Picture 12">
            <a:extLst>
              <a:ext uri="{FF2B5EF4-FFF2-40B4-BE49-F238E27FC236}">
                <a16:creationId xmlns:a16="http://schemas.microsoft.com/office/drawing/2014/main" id="{B5199C43-76C2-44F0-379A-BB239DBE5B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6527" y="5101471"/>
            <a:ext cx="2669106" cy="1774077"/>
          </a:xfrm>
          <a:prstGeom prst="rect">
            <a:avLst/>
          </a:prstGeom>
          <a:ln w="12700">
            <a:solidFill>
              <a:srgbClr val="2D3E69"/>
            </a:solidFill>
          </a:ln>
        </p:spPr>
      </p:pic>
      <p:pic>
        <p:nvPicPr>
          <p:cNvPr id="18" name="Picture 17" descr="A picture containing outdoor, plant, sky, tree&#10;&#10;Description automatically generated">
            <a:extLst>
              <a:ext uri="{FF2B5EF4-FFF2-40B4-BE49-F238E27FC236}">
                <a16:creationId xmlns:a16="http://schemas.microsoft.com/office/drawing/2014/main" id="{ABF6D3AD-056E-1D49-FCE5-4F722F5373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1515" y="5100270"/>
            <a:ext cx="2858610" cy="1773809"/>
          </a:xfrm>
          <a:prstGeom prst="rect">
            <a:avLst/>
          </a:prstGeom>
          <a:ln w="12700">
            <a:solidFill>
              <a:srgbClr val="2D3E69"/>
            </a:solidFill>
          </a:ln>
        </p:spPr>
      </p:pic>
    </p:spTree>
    <p:extLst>
      <p:ext uri="{BB962C8B-B14F-4D97-AF65-F5344CB8AC3E}">
        <p14:creationId xmlns:p14="http://schemas.microsoft.com/office/powerpoint/2010/main" val="1344172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DD65-EF99-BE24-F306-DC2A279094C4}"/>
              </a:ext>
            </a:extLst>
          </p:cNvPr>
          <p:cNvSpPr>
            <a:spLocks noGrp="1"/>
          </p:cNvSpPr>
          <p:nvPr>
            <p:ph type="title"/>
          </p:nvPr>
        </p:nvSpPr>
        <p:spPr/>
        <p:txBody>
          <a:bodyPr/>
          <a:lstStyle/>
          <a:p>
            <a:r>
              <a:rPr lang="en-US" dirty="0"/>
              <a:t>Appendix: Track Record</a:t>
            </a:r>
          </a:p>
        </p:txBody>
      </p:sp>
      <p:sp>
        <p:nvSpPr>
          <p:cNvPr id="4" name="Text Placeholder 3">
            <a:extLst>
              <a:ext uri="{FF2B5EF4-FFF2-40B4-BE49-F238E27FC236}">
                <a16:creationId xmlns:a16="http://schemas.microsoft.com/office/drawing/2014/main" id="{EDD080FA-EC6F-70D4-D0EC-F7EA9D2A92CF}"/>
              </a:ext>
            </a:extLst>
          </p:cNvPr>
          <p:cNvSpPr>
            <a:spLocks noGrp="1"/>
          </p:cNvSpPr>
          <p:nvPr>
            <p:ph type="body" sz="quarter" idx="23"/>
          </p:nvPr>
        </p:nvSpPr>
        <p:spPr/>
        <p:txBody>
          <a:bodyPr>
            <a:normAutofit lnSpcReduction="10000"/>
          </a:bodyPr>
          <a:lstStyle/>
          <a:p>
            <a:fld id="{85D75EB5-97D2-4261-A045-D065D11954E1}" type="slidenum">
              <a:rPr lang="en-US" smtClean="0"/>
              <a:t>16</a:t>
            </a:fld>
            <a:endParaRPr lang="en-US" dirty="0"/>
          </a:p>
        </p:txBody>
      </p:sp>
      <p:sp>
        <p:nvSpPr>
          <p:cNvPr id="5" name="Content Placeholder 4">
            <a:extLst>
              <a:ext uri="{FF2B5EF4-FFF2-40B4-BE49-F238E27FC236}">
                <a16:creationId xmlns:a16="http://schemas.microsoft.com/office/drawing/2014/main" id="{EA768635-456D-14D1-8C4F-456BC33D5284}"/>
              </a:ext>
            </a:extLst>
          </p:cNvPr>
          <p:cNvSpPr>
            <a:spLocks noGrp="1"/>
          </p:cNvSpPr>
          <p:nvPr>
            <p:ph sz="quarter" idx="24"/>
          </p:nvPr>
        </p:nvSpPr>
        <p:spPr>
          <a:xfrm>
            <a:off x="692150" y="1178555"/>
            <a:ext cx="8674100" cy="401638"/>
          </a:xfrm>
        </p:spPr>
        <p:txBody>
          <a:bodyPr/>
          <a:lstStyle/>
          <a:p>
            <a:r>
              <a:rPr lang="en-US" dirty="0">
                <a:latin typeface="Roboto Mono" panose="00000009000000000000" pitchFamily="49" charset="0"/>
                <a:ea typeface="Roboto Mono" panose="00000009000000000000" pitchFamily="49" charset="0"/>
              </a:rPr>
              <a:t>Fund II Summary (Existing Portfolio)</a:t>
            </a:r>
          </a:p>
        </p:txBody>
      </p:sp>
      <p:sp>
        <p:nvSpPr>
          <p:cNvPr id="6" name="Google Shape;67;p14">
            <a:extLst>
              <a:ext uri="{FF2B5EF4-FFF2-40B4-BE49-F238E27FC236}">
                <a16:creationId xmlns:a16="http://schemas.microsoft.com/office/drawing/2014/main" id="{95DA5E0B-AA8F-1094-C90D-08F06DED5ED7}"/>
              </a:ext>
            </a:extLst>
          </p:cNvPr>
          <p:cNvSpPr txBox="1"/>
          <p:nvPr/>
        </p:nvSpPr>
        <p:spPr>
          <a:xfrm>
            <a:off x="691514" y="7205947"/>
            <a:ext cx="8675370" cy="310929"/>
          </a:xfrm>
          <a:prstGeom prst="rect">
            <a:avLst/>
          </a:prstGeom>
          <a:noFill/>
          <a:ln>
            <a:noFill/>
          </a:ln>
        </p:spPr>
        <p:txBody>
          <a:bodyPr spcFirstLastPara="1" wrap="square" lIns="0" tIns="0" rIns="0" bIns="0" anchor="t" anchorCtr="0">
            <a:noAutofit/>
          </a:bodyPr>
          <a:lstStyle/>
          <a:p>
            <a:pPr marL="119063" lvl="0"/>
            <a:r>
              <a:rPr lang="en-US" sz="1000" dirty="0">
                <a:latin typeface="Roboto" panose="02000000000000000000" pitchFamily="2" charset="0"/>
                <a:ea typeface="Roboto" panose="02000000000000000000" pitchFamily="2" charset="0"/>
                <a:cs typeface="Avenir"/>
                <a:sym typeface="Avenir"/>
              </a:rPr>
              <a:t>¹Fund II is managed by  the Blueprint Joint Venture. </a:t>
            </a:r>
          </a:p>
        </p:txBody>
      </p:sp>
      <p:sp>
        <p:nvSpPr>
          <p:cNvPr id="7" name="Google Shape;67;p14">
            <a:extLst>
              <a:ext uri="{FF2B5EF4-FFF2-40B4-BE49-F238E27FC236}">
                <a16:creationId xmlns:a16="http://schemas.microsoft.com/office/drawing/2014/main" id="{A05D46FA-FCC0-7B4B-AEFA-AAED1FAFF136}"/>
              </a:ext>
            </a:extLst>
          </p:cNvPr>
          <p:cNvSpPr txBox="1"/>
          <p:nvPr/>
        </p:nvSpPr>
        <p:spPr>
          <a:xfrm>
            <a:off x="754378" y="1639874"/>
            <a:ext cx="8548317" cy="757365"/>
          </a:xfrm>
          <a:prstGeom prst="rect">
            <a:avLst/>
          </a:prstGeom>
          <a:solidFill>
            <a:srgbClr val="F6F3F1"/>
          </a:solidFill>
          <a:ln>
            <a:noFill/>
          </a:ln>
        </p:spPr>
        <p:txBody>
          <a:bodyPr spcFirstLastPara="1" wrap="square" lIns="0" tIns="0" rIns="0" bIns="0" anchor="ctr" anchorCtr="0">
            <a:noAutofit/>
          </a:bodyPr>
          <a:lstStyle/>
          <a:p>
            <a:pPr marL="112713" lvl="0"/>
            <a:r>
              <a:rPr lang="en-US" sz="1400" dirty="0">
                <a:latin typeface="Roboto" panose="02000000000000000000" pitchFamily="2" charset="0"/>
                <a:ea typeface="Roboto" panose="02000000000000000000" pitchFamily="2" charset="0"/>
                <a:cs typeface="Avenir"/>
                <a:sym typeface="Avenir"/>
              </a:rPr>
              <a:t>Blueprint Fund II launched in 2019 and has $7.4M in assets under management¹. To preserve deal quality, the fund paused fundraising after its first close occurred in the middle of COVID and is fully deployed in two assets. </a:t>
            </a:r>
          </a:p>
        </p:txBody>
      </p:sp>
      <p:cxnSp>
        <p:nvCxnSpPr>
          <p:cNvPr id="11" name="Straight Connector 10">
            <a:extLst>
              <a:ext uri="{FF2B5EF4-FFF2-40B4-BE49-F238E27FC236}">
                <a16:creationId xmlns:a16="http://schemas.microsoft.com/office/drawing/2014/main" id="{134EADA9-6C98-C6EF-B3EA-B5D941033608}"/>
              </a:ext>
            </a:extLst>
          </p:cNvPr>
          <p:cNvCxnSpPr/>
          <p:nvPr/>
        </p:nvCxnSpPr>
        <p:spPr>
          <a:xfrm>
            <a:off x="754379" y="2465498"/>
            <a:ext cx="8549640" cy="0"/>
          </a:xfrm>
          <a:prstGeom prst="line">
            <a:avLst/>
          </a:prstGeom>
          <a:ln w="28575">
            <a:solidFill>
              <a:srgbClr val="C2D1E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7FA4B7F-84D0-E96B-C87D-7A923C7706DD}"/>
              </a:ext>
            </a:extLst>
          </p:cNvPr>
          <p:cNvSpPr/>
          <p:nvPr/>
        </p:nvSpPr>
        <p:spPr>
          <a:xfrm>
            <a:off x="691514" y="2557538"/>
            <a:ext cx="4438272" cy="2693045"/>
          </a:xfrm>
          <a:prstGeom prst="rect">
            <a:avLst/>
          </a:prstGeom>
        </p:spPr>
        <p:txBody>
          <a:bodyPr wrap="square">
            <a:spAutoFit/>
          </a:bodyPr>
          <a:lstStyle/>
          <a:p>
            <a:pPr>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Headhouse at Historic Penn Station: </a:t>
            </a:r>
          </a:p>
          <a:p>
            <a:pPr>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Baltimore, MD</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The Project was the planned redevelopment and rehabilitation of the historic train station in Baltimore. </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The Headhouse renovation was planned to include ~47,000 square feet of office and retail</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Due to construction delays setting the Project behind schedule, the Sponsor has agreed to divest Blueprint Local’s equity investment in the Project</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Blueprint sourced a new investment opportunity with a repeat partner to allow reinvestment of proceeds from Penn Station while maintaining the OZ benefits</a:t>
            </a:r>
          </a:p>
        </p:txBody>
      </p:sp>
      <p:sp>
        <p:nvSpPr>
          <p:cNvPr id="12" name="Rectangle 11">
            <a:extLst>
              <a:ext uri="{FF2B5EF4-FFF2-40B4-BE49-F238E27FC236}">
                <a16:creationId xmlns:a16="http://schemas.microsoft.com/office/drawing/2014/main" id="{326AD11B-4661-9B16-9F52-F74B8D367667}"/>
              </a:ext>
            </a:extLst>
          </p:cNvPr>
          <p:cNvSpPr/>
          <p:nvPr/>
        </p:nvSpPr>
        <p:spPr>
          <a:xfrm>
            <a:off x="5148072" y="2557801"/>
            <a:ext cx="4154623" cy="2139047"/>
          </a:xfrm>
          <a:prstGeom prst="rect">
            <a:avLst/>
          </a:prstGeom>
        </p:spPr>
        <p:txBody>
          <a:bodyPr wrap="square">
            <a:spAutoFit/>
          </a:bodyPr>
          <a:lstStyle/>
          <a:p>
            <a:pPr algn="just">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The Current: </a:t>
            </a:r>
          </a:p>
          <a:p>
            <a:pPr algn="just">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Richmond, VA</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The Current is a mixed-use development located in Manchester, Richmond’s fastest-growing neighborhood</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Includes 215 multifamily units, 60K SF office, &amp; 16K SF of retail</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Delivered Q4 2021; apartments are 93% leased, office is 85% leased, and retail is 100% leased</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Underwritten gross project IRR: 14.1%, </a:t>
            </a:r>
            <a:r>
              <a:rPr lang="en-US" sz="1200" dirty="0" err="1">
                <a:latin typeface="Roboto" panose="02000000000000000000" pitchFamily="2" charset="0"/>
                <a:ea typeface="Roboto" panose="02000000000000000000" pitchFamily="2" charset="0"/>
                <a:cs typeface="Lato" panose="020F0502020204030203" pitchFamily="34" charset="0"/>
              </a:rPr>
              <a:t>CFx</a:t>
            </a:r>
            <a:r>
              <a:rPr lang="en-US" sz="1200" dirty="0">
                <a:latin typeface="Roboto" panose="02000000000000000000" pitchFamily="2" charset="0"/>
                <a:ea typeface="Roboto" panose="02000000000000000000" pitchFamily="2" charset="0"/>
                <a:cs typeface="Lato" panose="020F0502020204030203" pitchFamily="34" charset="0"/>
              </a:rPr>
              <a:t>: 2.8x</a:t>
            </a:r>
          </a:p>
        </p:txBody>
      </p:sp>
      <p:pic>
        <p:nvPicPr>
          <p:cNvPr id="18" name="Picture 17">
            <a:extLst>
              <a:ext uri="{FF2B5EF4-FFF2-40B4-BE49-F238E27FC236}">
                <a16:creationId xmlns:a16="http://schemas.microsoft.com/office/drawing/2014/main" id="{010760DB-CDDB-4ED1-DC13-AF7307F58B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0954" y="5225696"/>
            <a:ext cx="4137662" cy="1932482"/>
          </a:xfrm>
          <a:prstGeom prst="rect">
            <a:avLst/>
          </a:prstGeom>
          <a:ln w="12700">
            <a:solidFill>
              <a:srgbClr val="2D3E69"/>
            </a:solidFill>
          </a:ln>
        </p:spPr>
      </p:pic>
      <p:pic>
        <p:nvPicPr>
          <p:cNvPr id="20" name="Picture 19">
            <a:extLst>
              <a:ext uri="{FF2B5EF4-FFF2-40B4-BE49-F238E27FC236}">
                <a16:creationId xmlns:a16="http://schemas.microsoft.com/office/drawing/2014/main" id="{734AFEDF-73E9-C153-1CD4-770F6E04E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5308093" y="5225696"/>
            <a:ext cx="3722325" cy="1932482"/>
          </a:xfrm>
          <a:prstGeom prst="rect">
            <a:avLst/>
          </a:prstGeom>
          <a:ln w="12700">
            <a:solidFill>
              <a:srgbClr val="2D3E69"/>
            </a:solidFill>
          </a:ln>
        </p:spPr>
      </p:pic>
    </p:spTree>
    <p:extLst>
      <p:ext uri="{BB962C8B-B14F-4D97-AF65-F5344CB8AC3E}">
        <p14:creationId xmlns:p14="http://schemas.microsoft.com/office/powerpoint/2010/main" val="1081745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DD65-EF99-BE24-F306-DC2A279094C4}"/>
              </a:ext>
            </a:extLst>
          </p:cNvPr>
          <p:cNvSpPr>
            <a:spLocks noGrp="1"/>
          </p:cNvSpPr>
          <p:nvPr>
            <p:ph type="title"/>
          </p:nvPr>
        </p:nvSpPr>
        <p:spPr/>
        <p:txBody>
          <a:bodyPr/>
          <a:lstStyle/>
          <a:p>
            <a:r>
              <a:rPr lang="en-US" dirty="0"/>
              <a:t>Appendix: Track Record</a:t>
            </a:r>
          </a:p>
        </p:txBody>
      </p:sp>
      <p:sp>
        <p:nvSpPr>
          <p:cNvPr id="4" name="Text Placeholder 3">
            <a:extLst>
              <a:ext uri="{FF2B5EF4-FFF2-40B4-BE49-F238E27FC236}">
                <a16:creationId xmlns:a16="http://schemas.microsoft.com/office/drawing/2014/main" id="{EDD080FA-EC6F-70D4-D0EC-F7EA9D2A92CF}"/>
              </a:ext>
            </a:extLst>
          </p:cNvPr>
          <p:cNvSpPr>
            <a:spLocks noGrp="1"/>
          </p:cNvSpPr>
          <p:nvPr>
            <p:ph type="body" sz="quarter" idx="23"/>
          </p:nvPr>
        </p:nvSpPr>
        <p:spPr/>
        <p:txBody>
          <a:bodyPr>
            <a:normAutofit lnSpcReduction="10000"/>
          </a:bodyPr>
          <a:lstStyle/>
          <a:p>
            <a:fld id="{85D75EB5-97D2-4261-A045-D065D11954E1}" type="slidenum">
              <a:rPr lang="en-US" smtClean="0"/>
              <a:t>17</a:t>
            </a:fld>
            <a:endParaRPr lang="en-US" dirty="0"/>
          </a:p>
        </p:txBody>
      </p:sp>
      <p:sp>
        <p:nvSpPr>
          <p:cNvPr id="5" name="Content Placeholder 4">
            <a:extLst>
              <a:ext uri="{FF2B5EF4-FFF2-40B4-BE49-F238E27FC236}">
                <a16:creationId xmlns:a16="http://schemas.microsoft.com/office/drawing/2014/main" id="{EA768635-456D-14D1-8C4F-456BC33D5284}"/>
              </a:ext>
            </a:extLst>
          </p:cNvPr>
          <p:cNvSpPr>
            <a:spLocks noGrp="1"/>
          </p:cNvSpPr>
          <p:nvPr>
            <p:ph sz="quarter" idx="24"/>
          </p:nvPr>
        </p:nvSpPr>
        <p:spPr>
          <a:xfrm>
            <a:off x="692150" y="1178555"/>
            <a:ext cx="8674100" cy="401638"/>
          </a:xfrm>
        </p:spPr>
        <p:txBody>
          <a:bodyPr/>
          <a:lstStyle/>
          <a:p>
            <a:r>
              <a:rPr lang="en-US" dirty="0">
                <a:latin typeface="Roboto Mono" panose="00000009000000000000" pitchFamily="49" charset="0"/>
                <a:ea typeface="Roboto Mono" panose="00000009000000000000" pitchFamily="49" charset="0"/>
              </a:rPr>
              <a:t>Fund III Summary (Existing Portfolio)</a:t>
            </a:r>
          </a:p>
        </p:txBody>
      </p:sp>
      <p:sp>
        <p:nvSpPr>
          <p:cNvPr id="6" name="Google Shape;67;p14">
            <a:extLst>
              <a:ext uri="{FF2B5EF4-FFF2-40B4-BE49-F238E27FC236}">
                <a16:creationId xmlns:a16="http://schemas.microsoft.com/office/drawing/2014/main" id="{95DA5E0B-AA8F-1094-C90D-08F06DED5ED7}"/>
              </a:ext>
            </a:extLst>
          </p:cNvPr>
          <p:cNvSpPr txBox="1"/>
          <p:nvPr/>
        </p:nvSpPr>
        <p:spPr>
          <a:xfrm>
            <a:off x="691514" y="7178515"/>
            <a:ext cx="8675370" cy="310929"/>
          </a:xfrm>
          <a:prstGeom prst="rect">
            <a:avLst/>
          </a:prstGeom>
          <a:noFill/>
          <a:ln>
            <a:noFill/>
          </a:ln>
        </p:spPr>
        <p:txBody>
          <a:bodyPr spcFirstLastPara="1" wrap="square" lIns="0" tIns="0" rIns="0" bIns="0" anchor="t" anchorCtr="0">
            <a:noAutofit/>
          </a:bodyPr>
          <a:lstStyle/>
          <a:p>
            <a:pPr marL="119063" lvl="0"/>
            <a:r>
              <a:rPr lang="en-US" sz="1000" dirty="0">
                <a:latin typeface="Roboto" panose="02000000000000000000" pitchFamily="2" charset="0"/>
                <a:ea typeface="Roboto" panose="02000000000000000000" pitchFamily="2" charset="0"/>
                <a:cs typeface="Avenir"/>
                <a:sym typeface="Avenir"/>
              </a:rPr>
              <a:t>Similar information for all Fund I investments is available upon request. </a:t>
            </a:r>
          </a:p>
        </p:txBody>
      </p:sp>
      <p:sp>
        <p:nvSpPr>
          <p:cNvPr id="7" name="Google Shape;67;p14">
            <a:extLst>
              <a:ext uri="{FF2B5EF4-FFF2-40B4-BE49-F238E27FC236}">
                <a16:creationId xmlns:a16="http://schemas.microsoft.com/office/drawing/2014/main" id="{A05D46FA-FCC0-7B4B-AEFA-AAED1FAFF136}"/>
              </a:ext>
            </a:extLst>
          </p:cNvPr>
          <p:cNvSpPr txBox="1"/>
          <p:nvPr/>
        </p:nvSpPr>
        <p:spPr>
          <a:xfrm>
            <a:off x="753056" y="1639874"/>
            <a:ext cx="8549640" cy="757365"/>
          </a:xfrm>
          <a:prstGeom prst="rect">
            <a:avLst/>
          </a:prstGeom>
          <a:solidFill>
            <a:srgbClr val="F6F3F1"/>
          </a:solidFill>
          <a:ln>
            <a:noFill/>
          </a:ln>
        </p:spPr>
        <p:txBody>
          <a:bodyPr spcFirstLastPara="1" wrap="square" lIns="0" tIns="0" rIns="0" bIns="0" anchor="ctr" anchorCtr="0">
            <a:noAutofit/>
          </a:bodyPr>
          <a:lstStyle/>
          <a:p>
            <a:pPr marL="112713" lvl="0"/>
            <a:r>
              <a:rPr lang="en-US" sz="1400">
                <a:latin typeface="Roboto" panose="02000000000000000000" pitchFamily="2" charset="0"/>
                <a:ea typeface="Roboto" panose="02000000000000000000" pitchFamily="2" charset="0"/>
                <a:cs typeface="Avenir"/>
                <a:sym typeface="Avenir"/>
              </a:rPr>
              <a:t>Blueprint Fund III launched in November 2020 and has $32M in assets under management. As of 6/30/22, the fund is fully invested. Investments include:</a:t>
            </a:r>
            <a:endParaRPr lang="en-US" sz="1400" dirty="0">
              <a:latin typeface="Roboto" panose="02000000000000000000" pitchFamily="2" charset="0"/>
              <a:ea typeface="Roboto" panose="02000000000000000000" pitchFamily="2" charset="0"/>
              <a:cs typeface="Avenir"/>
              <a:sym typeface="Avenir"/>
            </a:endParaRPr>
          </a:p>
        </p:txBody>
      </p:sp>
      <p:cxnSp>
        <p:nvCxnSpPr>
          <p:cNvPr id="11" name="Straight Connector 10">
            <a:extLst>
              <a:ext uri="{FF2B5EF4-FFF2-40B4-BE49-F238E27FC236}">
                <a16:creationId xmlns:a16="http://schemas.microsoft.com/office/drawing/2014/main" id="{134EADA9-6C98-C6EF-B3EA-B5D941033608}"/>
              </a:ext>
            </a:extLst>
          </p:cNvPr>
          <p:cNvCxnSpPr/>
          <p:nvPr/>
        </p:nvCxnSpPr>
        <p:spPr>
          <a:xfrm>
            <a:off x="754379" y="2465498"/>
            <a:ext cx="8549640" cy="0"/>
          </a:xfrm>
          <a:prstGeom prst="line">
            <a:avLst/>
          </a:prstGeom>
          <a:ln w="28575">
            <a:solidFill>
              <a:srgbClr val="C2D1E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3B219B2-BB13-D13C-F442-84B9F49952D7}"/>
              </a:ext>
            </a:extLst>
          </p:cNvPr>
          <p:cNvSpPr/>
          <p:nvPr/>
        </p:nvSpPr>
        <p:spPr>
          <a:xfrm>
            <a:off x="2840070" y="2531153"/>
            <a:ext cx="1987962" cy="3062377"/>
          </a:xfrm>
          <a:prstGeom prst="rect">
            <a:avLst/>
          </a:prstGeom>
        </p:spPr>
        <p:txBody>
          <a:bodyPr wrap="square">
            <a:spAutoFit/>
          </a:bodyPr>
          <a:lstStyle/>
          <a:p>
            <a:pPr>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Dix Park: </a:t>
            </a:r>
          </a:p>
          <a:p>
            <a:pPr>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Raleigh, NC </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rPr>
              <a:t>The Project is a two-building multifamily development in Raleigh, NC</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rPr>
              <a:t>Access to downtown Raleigh, Research Triangle, RDU airport</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rPr>
              <a:t>Planned 675 multifamily units</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Underwritten</a:t>
            </a:r>
            <a:r>
              <a:rPr lang="en-US" sz="1200" dirty="0">
                <a:latin typeface="Roboto" panose="02000000000000000000" pitchFamily="2" charset="0"/>
                <a:ea typeface="Roboto" panose="02000000000000000000" pitchFamily="2" charset="0"/>
              </a:rPr>
              <a:t> gross project IRR: 14.2%, </a:t>
            </a:r>
            <a:r>
              <a:rPr lang="en-US" sz="1200" dirty="0" err="1">
                <a:latin typeface="Roboto" panose="02000000000000000000" pitchFamily="2" charset="0"/>
                <a:ea typeface="Roboto" panose="02000000000000000000" pitchFamily="2" charset="0"/>
              </a:rPr>
              <a:t>CFx</a:t>
            </a:r>
            <a:r>
              <a:rPr lang="en-US" sz="1200" dirty="0">
                <a:latin typeface="Roboto" panose="02000000000000000000" pitchFamily="2" charset="0"/>
                <a:ea typeface="Roboto" panose="02000000000000000000" pitchFamily="2" charset="0"/>
              </a:rPr>
              <a:t>: 2.7x</a:t>
            </a:r>
          </a:p>
        </p:txBody>
      </p:sp>
      <p:sp>
        <p:nvSpPr>
          <p:cNvPr id="12" name="Rectangle 11">
            <a:extLst>
              <a:ext uri="{FF2B5EF4-FFF2-40B4-BE49-F238E27FC236}">
                <a16:creationId xmlns:a16="http://schemas.microsoft.com/office/drawing/2014/main" id="{B53BB3AC-8B2B-1F8A-323A-2F868E29AEA2}"/>
              </a:ext>
            </a:extLst>
          </p:cNvPr>
          <p:cNvSpPr/>
          <p:nvPr/>
        </p:nvSpPr>
        <p:spPr>
          <a:xfrm>
            <a:off x="691515" y="2533758"/>
            <a:ext cx="2148555" cy="3247043"/>
          </a:xfrm>
          <a:prstGeom prst="rect">
            <a:avLst/>
          </a:prstGeom>
        </p:spPr>
        <p:txBody>
          <a:bodyPr wrap="square">
            <a:spAutoFit/>
          </a:bodyPr>
          <a:lstStyle/>
          <a:p>
            <a:pPr>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The Pass: </a:t>
            </a:r>
          </a:p>
          <a:p>
            <a:pPr>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Charlotte, NC</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The Pass is a mixed-use, adaptive re-use development project in the rapidly growing submarket of </a:t>
            </a:r>
            <a:r>
              <a:rPr lang="en-US" sz="1200" dirty="0" err="1">
                <a:latin typeface="Roboto" panose="02000000000000000000" pitchFamily="2" charset="0"/>
                <a:ea typeface="Roboto" panose="02000000000000000000" pitchFamily="2" charset="0"/>
                <a:cs typeface="Lato" panose="020F0502020204030203" pitchFamily="34" charset="0"/>
              </a:rPr>
              <a:t>NoDa</a:t>
            </a:r>
            <a:endParaRPr lang="en-US" sz="1200" dirty="0">
              <a:latin typeface="Roboto" panose="02000000000000000000" pitchFamily="2" charset="0"/>
              <a:ea typeface="Roboto" panose="02000000000000000000" pitchFamily="2" charset="0"/>
              <a:cs typeface="Lato" panose="020F0502020204030203" pitchFamily="34" charset="0"/>
            </a:endParaRP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335 multifamily units, 80k SF commercial</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Phase 1 commercial delivered in Q1 2024; Phase 2 multifamily is under construction</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Underwritten gross project IRR: 15.7%, </a:t>
            </a:r>
            <a:r>
              <a:rPr lang="en-US" sz="1200" dirty="0" err="1">
                <a:latin typeface="Roboto" panose="02000000000000000000" pitchFamily="2" charset="0"/>
                <a:ea typeface="Roboto" panose="02000000000000000000" pitchFamily="2" charset="0"/>
                <a:cs typeface="Lato" panose="020F0502020204030203" pitchFamily="34" charset="0"/>
              </a:rPr>
              <a:t>CFx</a:t>
            </a:r>
            <a:r>
              <a:rPr lang="en-US" sz="1200" dirty="0">
                <a:latin typeface="Roboto" panose="02000000000000000000" pitchFamily="2" charset="0"/>
                <a:ea typeface="Roboto" panose="02000000000000000000" pitchFamily="2" charset="0"/>
                <a:cs typeface="Lato" panose="020F0502020204030203" pitchFamily="34" charset="0"/>
              </a:rPr>
              <a:t>: 3.3x</a:t>
            </a:r>
          </a:p>
        </p:txBody>
      </p:sp>
      <p:sp>
        <p:nvSpPr>
          <p:cNvPr id="13" name="Rectangle 12">
            <a:extLst>
              <a:ext uri="{FF2B5EF4-FFF2-40B4-BE49-F238E27FC236}">
                <a16:creationId xmlns:a16="http://schemas.microsoft.com/office/drawing/2014/main" id="{679A1262-F1CE-BFA5-CECC-DFC5734C4340}"/>
              </a:ext>
            </a:extLst>
          </p:cNvPr>
          <p:cNvSpPr/>
          <p:nvPr/>
        </p:nvSpPr>
        <p:spPr>
          <a:xfrm>
            <a:off x="4897470" y="2539774"/>
            <a:ext cx="1987963" cy="3247043"/>
          </a:xfrm>
          <a:prstGeom prst="rect">
            <a:avLst/>
          </a:prstGeom>
        </p:spPr>
        <p:txBody>
          <a:bodyPr wrap="square">
            <a:spAutoFit/>
          </a:bodyPr>
          <a:lstStyle/>
          <a:p>
            <a:pPr>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Chatham Mill: </a:t>
            </a:r>
          </a:p>
          <a:p>
            <a:pPr>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Winston-Salem, NC</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rPr>
              <a:t>Redevelopment of two historic mill buildings into a 44-unit multifamily project</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rPr>
              <a:t>Project sponsor specializes in adaptive reuse</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rPr>
              <a:t>Project to use $4M of subsidy sources (e.g., historic tax credits)</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Underwritten</a:t>
            </a:r>
            <a:r>
              <a:rPr lang="en-US" sz="1200" dirty="0">
                <a:latin typeface="Roboto" panose="02000000000000000000" pitchFamily="2" charset="0"/>
                <a:ea typeface="Roboto" panose="02000000000000000000" pitchFamily="2" charset="0"/>
              </a:rPr>
              <a:t> gross project IRR: 14.5%, </a:t>
            </a:r>
            <a:r>
              <a:rPr lang="en-US" sz="1200" dirty="0" err="1">
                <a:latin typeface="Roboto" panose="02000000000000000000" pitchFamily="2" charset="0"/>
                <a:ea typeface="Roboto" panose="02000000000000000000" pitchFamily="2" charset="0"/>
              </a:rPr>
              <a:t>CFx</a:t>
            </a:r>
            <a:r>
              <a:rPr lang="en-US" sz="1200" dirty="0">
                <a:latin typeface="Roboto" panose="02000000000000000000" pitchFamily="2" charset="0"/>
                <a:ea typeface="Roboto" panose="02000000000000000000" pitchFamily="2" charset="0"/>
              </a:rPr>
              <a:t>: 2.5x</a:t>
            </a:r>
          </a:p>
        </p:txBody>
      </p:sp>
      <p:sp>
        <p:nvSpPr>
          <p:cNvPr id="16" name="Rectangle 15">
            <a:extLst>
              <a:ext uri="{FF2B5EF4-FFF2-40B4-BE49-F238E27FC236}">
                <a16:creationId xmlns:a16="http://schemas.microsoft.com/office/drawing/2014/main" id="{55BBB160-E787-B509-7B7F-4DB3E4D576DB}"/>
              </a:ext>
            </a:extLst>
          </p:cNvPr>
          <p:cNvSpPr/>
          <p:nvPr/>
        </p:nvSpPr>
        <p:spPr>
          <a:xfrm>
            <a:off x="6954870" y="2539774"/>
            <a:ext cx="2347826" cy="2616101"/>
          </a:xfrm>
          <a:prstGeom prst="rect">
            <a:avLst/>
          </a:prstGeom>
        </p:spPr>
        <p:txBody>
          <a:bodyPr wrap="square">
            <a:spAutoFit/>
          </a:bodyPr>
          <a:lstStyle/>
          <a:p>
            <a:pPr>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The Hawkins: </a:t>
            </a:r>
          </a:p>
          <a:p>
            <a:pPr>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Atlanta, GA</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rPr>
              <a:t>The Project is a multifamily development in the Chamblee submarket of Atlanta</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rPr>
              <a:t>Planned 192-unit Class A apartment building with ~14k SF of amenities and ~9k SF of commercial retail space</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Underwritten</a:t>
            </a:r>
            <a:r>
              <a:rPr lang="en-US" sz="1200" dirty="0">
                <a:latin typeface="Roboto" panose="02000000000000000000" pitchFamily="2" charset="0"/>
                <a:ea typeface="Roboto" panose="02000000000000000000" pitchFamily="2" charset="0"/>
              </a:rPr>
              <a:t> gross project IRR: 13.1%, </a:t>
            </a:r>
            <a:r>
              <a:rPr lang="en-US" sz="1200" dirty="0" err="1">
                <a:latin typeface="Roboto" panose="02000000000000000000" pitchFamily="2" charset="0"/>
                <a:ea typeface="Roboto" panose="02000000000000000000" pitchFamily="2" charset="0"/>
              </a:rPr>
              <a:t>CFx</a:t>
            </a:r>
            <a:r>
              <a:rPr lang="en-US" sz="1200" dirty="0">
                <a:latin typeface="Roboto" panose="02000000000000000000" pitchFamily="2" charset="0"/>
                <a:ea typeface="Roboto" panose="02000000000000000000" pitchFamily="2" charset="0"/>
              </a:rPr>
              <a:t>: 2.6x</a:t>
            </a:r>
          </a:p>
        </p:txBody>
      </p:sp>
      <p:pic>
        <p:nvPicPr>
          <p:cNvPr id="18" name="Picture 17">
            <a:extLst>
              <a:ext uri="{FF2B5EF4-FFF2-40B4-BE49-F238E27FC236}">
                <a16:creationId xmlns:a16="http://schemas.microsoft.com/office/drawing/2014/main" id="{9279C020-CD75-896A-D789-CD21B334F0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4045" y="5859959"/>
            <a:ext cx="1987964" cy="1105541"/>
          </a:xfrm>
          <a:prstGeom prst="rect">
            <a:avLst/>
          </a:prstGeom>
          <a:ln w="12700">
            <a:solidFill>
              <a:srgbClr val="2D3E69"/>
            </a:solidFill>
          </a:ln>
        </p:spPr>
      </p:pic>
      <p:pic>
        <p:nvPicPr>
          <p:cNvPr id="19" name="Picture 18">
            <a:extLst>
              <a:ext uri="{FF2B5EF4-FFF2-40B4-BE49-F238E27FC236}">
                <a16:creationId xmlns:a16="http://schemas.microsoft.com/office/drawing/2014/main" id="{CB8CB123-117D-057D-3FD2-0F617F58CD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5922" y="5857728"/>
            <a:ext cx="2137841" cy="1105542"/>
          </a:xfrm>
          <a:prstGeom prst="rect">
            <a:avLst/>
          </a:prstGeom>
          <a:ln w="12700">
            <a:solidFill>
              <a:srgbClr val="2D3E69"/>
            </a:solidFill>
          </a:ln>
        </p:spPr>
      </p:pic>
      <p:pic>
        <p:nvPicPr>
          <p:cNvPr id="20" name="Picture 19">
            <a:extLst>
              <a:ext uri="{FF2B5EF4-FFF2-40B4-BE49-F238E27FC236}">
                <a16:creationId xmlns:a16="http://schemas.microsoft.com/office/drawing/2014/main" id="{FC216B63-3AAC-F482-C671-E36E23FA0B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9951" y="5858180"/>
            <a:ext cx="2000681" cy="1109990"/>
          </a:xfrm>
          <a:prstGeom prst="rect">
            <a:avLst/>
          </a:prstGeom>
          <a:ln w="12700">
            <a:solidFill>
              <a:srgbClr val="2D3E69"/>
            </a:solidFill>
          </a:ln>
        </p:spPr>
      </p:pic>
      <p:pic>
        <p:nvPicPr>
          <p:cNvPr id="22" name="Picture 21">
            <a:extLst>
              <a:ext uri="{FF2B5EF4-FFF2-40B4-BE49-F238E27FC236}">
                <a16:creationId xmlns:a16="http://schemas.microsoft.com/office/drawing/2014/main" id="{1B94A8A0-CF03-8CC8-AF3E-1AC616543E1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34134" y="5857728"/>
            <a:ext cx="1845553" cy="1105539"/>
          </a:xfrm>
          <a:prstGeom prst="rect">
            <a:avLst/>
          </a:prstGeom>
          <a:ln w="12700">
            <a:solidFill>
              <a:srgbClr val="2D3E69"/>
            </a:solidFill>
          </a:ln>
        </p:spPr>
      </p:pic>
    </p:spTree>
    <p:extLst>
      <p:ext uri="{BB962C8B-B14F-4D97-AF65-F5344CB8AC3E}">
        <p14:creationId xmlns:p14="http://schemas.microsoft.com/office/powerpoint/2010/main" val="1341064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DD65-EF99-BE24-F306-DC2A279094C4}"/>
              </a:ext>
            </a:extLst>
          </p:cNvPr>
          <p:cNvSpPr>
            <a:spLocks noGrp="1"/>
          </p:cNvSpPr>
          <p:nvPr>
            <p:ph type="title"/>
          </p:nvPr>
        </p:nvSpPr>
        <p:spPr/>
        <p:txBody>
          <a:bodyPr/>
          <a:lstStyle/>
          <a:p>
            <a:r>
              <a:rPr lang="en-US" dirty="0"/>
              <a:t>Appendix: Track Record</a:t>
            </a:r>
          </a:p>
        </p:txBody>
      </p:sp>
      <p:sp>
        <p:nvSpPr>
          <p:cNvPr id="4" name="Text Placeholder 3">
            <a:extLst>
              <a:ext uri="{FF2B5EF4-FFF2-40B4-BE49-F238E27FC236}">
                <a16:creationId xmlns:a16="http://schemas.microsoft.com/office/drawing/2014/main" id="{EDD080FA-EC6F-70D4-D0EC-F7EA9D2A92CF}"/>
              </a:ext>
            </a:extLst>
          </p:cNvPr>
          <p:cNvSpPr>
            <a:spLocks noGrp="1"/>
          </p:cNvSpPr>
          <p:nvPr>
            <p:ph type="body" sz="quarter" idx="23"/>
          </p:nvPr>
        </p:nvSpPr>
        <p:spPr/>
        <p:txBody>
          <a:bodyPr>
            <a:normAutofit lnSpcReduction="10000"/>
          </a:bodyPr>
          <a:lstStyle/>
          <a:p>
            <a:fld id="{85D75EB5-97D2-4261-A045-D065D11954E1}" type="slidenum">
              <a:rPr lang="en-US" smtClean="0"/>
              <a:t>18</a:t>
            </a:fld>
            <a:endParaRPr lang="en-US" dirty="0"/>
          </a:p>
        </p:txBody>
      </p:sp>
      <p:sp>
        <p:nvSpPr>
          <p:cNvPr id="5" name="Content Placeholder 4">
            <a:extLst>
              <a:ext uri="{FF2B5EF4-FFF2-40B4-BE49-F238E27FC236}">
                <a16:creationId xmlns:a16="http://schemas.microsoft.com/office/drawing/2014/main" id="{EA768635-456D-14D1-8C4F-456BC33D5284}"/>
              </a:ext>
            </a:extLst>
          </p:cNvPr>
          <p:cNvSpPr>
            <a:spLocks noGrp="1"/>
          </p:cNvSpPr>
          <p:nvPr>
            <p:ph sz="quarter" idx="24"/>
          </p:nvPr>
        </p:nvSpPr>
        <p:spPr>
          <a:xfrm>
            <a:off x="692150" y="1178555"/>
            <a:ext cx="8674100" cy="401638"/>
          </a:xfrm>
        </p:spPr>
        <p:txBody>
          <a:bodyPr/>
          <a:lstStyle/>
          <a:p>
            <a:r>
              <a:rPr lang="en-US" dirty="0">
                <a:latin typeface="Roboto Mono" panose="00000009000000000000" pitchFamily="49" charset="0"/>
                <a:ea typeface="Roboto Mono" panose="00000009000000000000" pitchFamily="49" charset="0"/>
              </a:rPr>
              <a:t>Fund IV Summary (Existing Portfolio)</a:t>
            </a:r>
          </a:p>
        </p:txBody>
      </p:sp>
      <p:sp>
        <p:nvSpPr>
          <p:cNvPr id="6" name="Google Shape;67;p14">
            <a:extLst>
              <a:ext uri="{FF2B5EF4-FFF2-40B4-BE49-F238E27FC236}">
                <a16:creationId xmlns:a16="http://schemas.microsoft.com/office/drawing/2014/main" id="{95DA5E0B-AA8F-1094-C90D-08F06DED5ED7}"/>
              </a:ext>
            </a:extLst>
          </p:cNvPr>
          <p:cNvSpPr txBox="1"/>
          <p:nvPr/>
        </p:nvSpPr>
        <p:spPr>
          <a:xfrm>
            <a:off x="691514" y="7178515"/>
            <a:ext cx="8675370" cy="310929"/>
          </a:xfrm>
          <a:prstGeom prst="rect">
            <a:avLst/>
          </a:prstGeom>
          <a:noFill/>
          <a:ln>
            <a:noFill/>
          </a:ln>
        </p:spPr>
        <p:txBody>
          <a:bodyPr spcFirstLastPara="1" wrap="square" lIns="0" tIns="0" rIns="0" bIns="0" anchor="t" anchorCtr="0">
            <a:noAutofit/>
          </a:bodyPr>
          <a:lstStyle/>
          <a:p>
            <a:pPr marL="119063" lvl="0"/>
            <a:r>
              <a:rPr lang="en-US" sz="1000" dirty="0">
                <a:latin typeface="Roboto" panose="02000000000000000000" pitchFamily="2" charset="0"/>
                <a:ea typeface="Roboto" panose="02000000000000000000" pitchFamily="2" charset="0"/>
                <a:cs typeface="Avenir"/>
                <a:sym typeface="Avenir"/>
              </a:rPr>
              <a:t>Similar information for all Fund I investments is available upon request. </a:t>
            </a:r>
          </a:p>
        </p:txBody>
      </p:sp>
      <p:sp>
        <p:nvSpPr>
          <p:cNvPr id="7" name="Google Shape;67;p14">
            <a:extLst>
              <a:ext uri="{FF2B5EF4-FFF2-40B4-BE49-F238E27FC236}">
                <a16:creationId xmlns:a16="http://schemas.microsoft.com/office/drawing/2014/main" id="{A05D46FA-FCC0-7B4B-AEFA-AAED1FAFF136}"/>
              </a:ext>
            </a:extLst>
          </p:cNvPr>
          <p:cNvSpPr txBox="1"/>
          <p:nvPr/>
        </p:nvSpPr>
        <p:spPr>
          <a:xfrm>
            <a:off x="753056" y="1639874"/>
            <a:ext cx="8549640" cy="757365"/>
          </a:xfrm>
          <a:prstGeom prst="rect">
            <a:avLst/>
          </a:prstGeom>
          <a:solidFill>
            <a:srgbClr val="F6F3F1"/>
          </a:solidFill>
          <a:ln>
            <a:noFill/>
          </a:ln>
        </p:spPr>
        <p:txBody>
          <a:bodyPr spcFirstLastPara="1" wrap="square" lIns="0" tIns="0" rIns="0" bIns="0" anchor="ctr" anchorCtr="0">
            <a:noAutofit/>
          </a:bodyPr>
          <a:lstStyle/>
          <a:p>
            <a:pPr marL="112713" lvl="0"/>
            <a:r>
              <a:rPr lang="en-US" sz="1400" dirty="0">
                <a:latin typeface="Roboto" panose="02000000000000000000" pitchFamily="2" charset="0"/>
                <a:ea typeface="Roboto" panose="02000000000000000000" pitchFamily="2" charset="0"/>
                <a:cs typeface="Avenir"/>
                <a:sym typeface="Avenir"/>
              </a:rPr>
              <a:t>Fund IV raised approximately $32M in 2022. As of 12/31/22 Fund IV is fully invested. Investments include:</a:t>
            </a:r>
          </a:p>
        </p:txBody>
      </p:sp>
      <p:cxnSp>
        <p:nvCxnSpPr>
          <p:cNvPr id="11" name="Straight Connector 10">
            <a:extLst>
              <a:ext uri="{FF2B5EF4-FFF2-40B4-BE49-F238E27FC236}">
                <a16:creationId xmlns:a16="http://schemas.microsoft.com/office/drawing/2014/main" id="{134EADA9-6C98-C6EF-B3EA-B5D941033608}"/>
              </a:ext>
            </a:extLst>
          </p:cNvPr>
          <p:cNvCxnSpPr/>
          <p:nvPr/>
        </p:nvCxnSpPr>
        <p:spPr>
          <a:xfrm>
            <a:off x="754379" y="2465498"/>
            <a:ext cx="8549640" cy="0"/>
          </a:xfrm>
          <a:prstGeom prst="line">
            <a:avLst/>
          </a:prstGeom>
          <a:ln w="28575">
            <a:solidFill>
              <a:srgbClr val="C2D1E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AC934CC-1B64-653C-B8D5-08F39B51F57F}"/>
              </a:ext>
            </a:extLst>
          </p:cNvPr>
          <p:cNvSpPr/>
          <p:nvPr/>
        </p:nvSpPr>
        <p:spPr>
          <a:xfrm>
            <a:off x="753056" y="2579534"/>
            <a:ext cx="2328472" cy="3247043"/>
          </a:xfrm>
          <a:prstGeom prst="rect">
            <a:avLst/>
          </a:prstGeom>
        </p:spPr>
        <p:txBody>
          <a:bodyPr wrap="square">
            <a:spAutoFit/>
          </a:bodyPr>
          <a:lstStyle/>
          <a:p>
            <a:pPr>
              <a:spcBef>
                <a:spcPts val="600"/>
              </a:spcBef>
            </a:pPr>
            <a:r>
              <a:rPr lang="en-US" sz="1200" b="1" dirty="0">
                <a:solidFill>
                  <a:schemeClr val="tx1">
                    <a:lumMod val="95000"/>
                    <a:lumOff val="5000"/>
                  </a:schemeClr>
                </a:solidFill>
                <a:latin typeface="Roboto" panose="02000000000000000000" pitchFamily="2" charset="0"/>
                <a:ea typeface="Roboto" panose="02000000000000000000" pitchFamily="2" charset="0"/>
                <a:cs typeface="Lato" panose="020F0502020204030203" pitchFamily="34" charset="0"/>
              </a:rPr>
              <a:t>5</a:t>
            </a:r>
            <a:r>
              <a:rPr lang="en-US" sz="1200" b="1" baseline="30000" dirty="0">
                <a:solidFill>
                  <a:schemeClr val="tx1">
                    <a:lumMod val="95000"/>
                    <a:lumOff val="5000"/>
                  </a:schemeClr>
                </a:solidFill>
                <a:latin typeface="Roboto" panose="02000000000000000000" pitchFamily="2" charset="0"/>
                <a:ea typeface="Roboto" panose="02000000000000000000" pitchFamily="2" charset="0"/>
                <a:cs typeface="Lato" panose="020F0502020204030203" pitchFamily="34" charset="0"/>
              </a:rPr>
              <a:t>th</a:t>
            </a:r>
            <a:r>
              <a:rPr lang="en-US" sz="1200" b="1" dirty="0">
                <a:solidFill>
                  <a:schemeClr val="tx1">
                    <a:lumMod val="95000"/>
                    <a:lumOff val="5000"/>
                  </a:schemeClr>
                </a:solidFill>
                <a:latin typeface="Roboto" panose="02000000000000000000" pitchFamily="2" charset="0"/>
                <a:ea typeface="Roboto" panose="02000000000000000000" pitchFamily="2" charset="0"/>
                <a:cs typeface="Lato" panose="020F0502020204030203" pitchFamily="34" charset="0"/>
              </a:rPr>
              <a:t>/7th Street: </a:t>
            </a:r>
          </a:p>
          <a:p>
            <a:pPr>
              <a:spcBef>
                <a:spcPts val="600"/>
              </a:spcBef>
            </a:pPr>
            <a:r>
              <a:rPr lang="en-US" sz="1200" b="1" dirty="0">
                <a:solidFill>
                  <a:schemeClr val="tx1">
                    <a:lumMod val="95000"/>
                    <a:lumOff val="5000"/>
                  </a:schemeClr>
                </a:solidFill>
                <a:latin typeface="Roboto" panose="02000000000000000000" pitchFamily="2" charset="0"/>
                <a:ea typeface="Roboto" panose="02000000000000000000" pitchFamily="2" charset="0"/>
                <a:cs typeface="Lato" panose="020F0502020204030203" pitchFamily="34" charset="0"/>
              </a:rPr>
              <a:t>Austin, TX</a:t>
            </a:r>
          </a:p>
          <a:p>
            <a:pPr marL="173038" indent="-173038">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Vertical funding phase of 338 units multifamily; future phasing optionality</a:t>
            </a:r>
          </a:p>
          <a:p>
            <a:pPr marL="173038" indent="-173038">
              <a:spcBef>
                <a:spcPts val="600"/>
              </a:spcBef>
              <a:buFont typeface="Arial" panose="020B0604020202020204" pitchFamily="34" charset="0"/>
              <a:buChar char="•"/>
            </a:pPr>
            <a:r>
              <a:rPr lang="en-US" sz="1200" dirty="0">
                <a:solidFill>
                  <a:schemeClr val="tx1">
                    <a:lumMod val="95000"/>
                    <a:lumOff val="5000"/>
                  </a:schemeClr>
                </a:solidFill>
                <a:latin typeface="Roboto" panose="02000000000000000000" pitchFamily="2" charset="0"/>
                <a:ea typeface="Roboto" panose="02000000000000000000" pitchFamily="2" charset="0"/>
                <a:cs typeface="Lato" panose="020F0502020204030203" pitchFamily="34" charset="0"/>
              </a:rPr>
              <a:t>Austin</a:t>
            </a:r>
            <a:r>
              <a:rPr lang="en-US" sz="1200" dirty="0">
                <a:solidFill>
                  <a:srgbClr val="FF0000"/>
                </a:solidFill>
                <a:latin typeface="Roboto" panose="02000000000000000000" pitchFamily="2" charset="0"/>
                <a:ea typeface="Roboto" panose="02000000000000000000" pitchFamily="2" charset="0"/>
                <a:cs typeface="Lato" panose="020F0502020204030203" pitchFamily="34" charset="0"/>
              </a:rPr>
              <a:t> </a:t>
            </a:r>
            <a:r>
              <a:rPr lang="en-US" sz="1200" dirty="0">
                <a:latin typeface="Roboto" panose="02000000000000000000" pitchFamily="2" charset="0"/>
                <a:ea typeface="Roboto" panose="02000000000000000000" pitchFamily="2" charset="0"/>
                <a:cs typeface="Lato" panose="020F0502020204030203" pitchFamily="34" charset="0"/>
              </a:rPr>
              <a:t>is the fastest-growing city in the US and has largest number of existing Blueprint investments</a:t>
            </a:r>
          </a:p>
          <a:p>
            <a:pPr marL="173038" indent="-173038">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Location is in Austin’s fastest-growing neighborhood, close to new HQs for Tesla, Oracle</a:t>
            </a:r>
          </a:p>
          <a:p>
            <a:pPr marL="173038" indent="-173038">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Underwritten gross project IRR: 15.8%, </a:t>
            </a:r>
            <a:r>
              <a:rPr lang="en-US" sz="1200" dirty="0" err="1">
                <a:latin typeface="Roboto" panose="02000000000000000000" pitchFamily="2" charset="0"/>
                <a:ea typeface="Roboto" panose="02000000000000000000" pitchFamily="2" charset="0"/>
                <a:cs typeface="Lato" panose="020F0502020204030203" pitchFamily="34" charset="0"/>
              </a:rPr>
              <a:t>CFx</a:t>
            </a:r>
            <a:r>
              <a:rPr lang="en-US" sz="1200" dirty="0">
                <a:latin typeface="Roboto" panose="02000000000000000000" pitchFamily="2" charset="0"/>
                <a:ea typeface="Roboto" panose="02000000000000000000" pitchFamily="2" charset="0"/>
                <a:cs typeface="Lato" panose="020F0502020204030203" pitchFamily="34" charset="0"/>
              </a:rPr>
              <a:t>: 3.6x</a:t>
            </a:r>
          </a:p>
        </p:txBody>
      </p:sp>
      <p:sp>
        <p:nvSpPr>
          <p:cNvPr id="9" name="Rectangle 8">
            <a:extLst>
              <a:ext uri="{FF2B5EF4-FFF2-40B4-BE49-F238E27FC236}">
                <a16:creationId xmlns:a16="http://schemas.microsoft.com/office/drawing/2014/main" id="{3268D85F-1E6B-819D-39A1-A4CAA9FDE2DD}"/>
              </a:ext>
            </a:extLst>
          </p:cNvPr>
          <p:cNvSpPr/>
          <p:nvPr/>
        </p:nvSpPr>
        <p:spPr>
          <a:xfrm>
            <a:off x="3109061" y="2579534"/>
            <a:ext cx="2066544" cy="3247043"/>
          </a:xfrm>
          <a:prstGeom prst="rect">
            <a:avLst/>
          </a:prstGeom>
        </p:spPr>
        <p:txBody>
          <a:bodyPr wrap="square">
            <a:spAutoFit/>
          </a:bodyPr>
          <a:lstStyle/>
          <a:p>
            <a:pPr>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Lake Cliff: </a:t>
            </a:r>
          </a:p>
          <a:p>
            <a:pPr>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Dallas, TX</a:t>
            </a:r>
          </a:p>
          <a:p>
            <a:pPr marL="171450" indent="-171450">
              <a:spcBef>
                <a:spcPts val="600"/>
              </a:spcBef>
              <a:buFont typeface="Arial" panose="020B0604020202020204" pitchFamily="34" charset="0"/>
              <a:buChar char="•"/>
            </a:pPr>
            <a:r>
              <a:rPr lang="en-US" sz="1200" dirty="0">
                <a:effectLst/>
                <a:latin typeface="Roboto" panose="02000000000000000000" pitchFamily="2" charset="0"/>
                <a:ea typeface="Roboto" panose="02000000000000000000" pitchFamily="2" charset="0"/>
              </a:rPr>
              <a:t>Development and redevelopment of up to 255 total multifamily units in Southwest Dallas</a:t>
            </a:r>
          </a:p>
          <a:p>
            <a:pPr marL="171450" indent="-171450">
              <a:spcBef>
                <a:spcPts val="600"/>
              </a:spcBef>
              <a:buFont typeface="Arial" panose="020B0604020202020204" pitchFamily="34" charset="0"/>
              <a:buChar char="•"/>
            </a:pPr>
            <a:r>
              <a:rPr lang="en-US" sz="1200" dirty="0">
                <a:effectLst/>
                <a:latin typeface="Roboto" panose="02000000000000000000" pitchFamily="2" charset="0"/>
                <a:ea typeface="Roboto" panose="02000000000000000000" pitchFamily="2" charset="0"/>
              </a:rPr>
              <a:t>195 are new build; 60 are current cash flow value-add rehab</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rPr>
              <a:t>Dallas is the fastest growing multifamily market in the country</a:t>
            </a:r>
            <a:endParaRPr lang="en-US" sz="1200" dirty="0">
              <a:effectLst/>
              <a:latin typeface="Roboto" panose="02000000000000000000" pitchFamily="2" charset="0"/>
              <a:ea typeface="Roboto" panose="02000000000000000000" pitchFamily="2" charset="0"/>
            </a:endParaRP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Underwritten gross project  IRR: 15.0%; </a:t>
            </a:r>
            <a:r>
              <a:rPr lang="en-US" sz="1200" dirty="0" err="1">
                <a:latin typeface="Roboto" panose="02000000000000000000" pitchFamily="2" charset="0"/>
                <a:ea typeface="Roboto" panose="02000000000000000000" pitchFamily="2" charset="0"/>
                <a:cs typeface="Lato" panose="020F0502020204030203" pitchFamily="34" charset="0"/>
              </a:rPr>
              <a:t>CFx</a:t>
            </a:r>
            <a:r>
              <a:rPr lang="en-US" sz="1200" dirty="0">
                <a:latin typeface="Roboto" panose="02000000000000000000" pitchFamily="2" charset="0"/>
                <a:ea typeface="Roboto" panose="02000000000000000000" pitchFamily="2" charset="0"/>
                <a:cs typeface="Lato" panose="020F0502020204030203" pitchFamily="34" charset="0"/>
              </a:rPr>
              <a:t> 2.8x</a:t>
            </a:r>
          </a:p>
        </p:txBody>
      </p:sp>
      <p:sp>
        <p:nvSpPr>
          <p:cNvPr id="14" name="Rectangle 13">
            <a:extLst>
              <a:ext uri="{FF2B5EF4-FFF2-40B4-BE49-F238E27FC236}">
                <a16:creationId xmlns:a16="http://schemas.microsoft.com/office/drawing/2014/main" id="{0FE80361-AE61-CCC9-7D1D-5D138FBA2115}"/>
              </a:ext>
            </a:extLst>
          </p:cNvPr>
          <p:cNvSpPr/>
          <p:nvPr/>
        </p:nvSpPr>
        <p:spPr>
          <a:xfrm>
            <a:off x="5231591" y="2587778"/>
            <a:ext cx="2047033" cy="3170099"/>
          </a:xfrm>
          <a:prstGeom prst="rect">
            <a:avLst/>
          </a:prstGeom>
        </p:spPr>
        <p:txBody>
          <a:bodyPr wrap="square">
            <a:spAutoFit/>
          </a:bodyPr>
          <a:lstStyle/>
          <a:p>
            <a:pPr>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Kinship:</a:t>
            </a:r>
          </a:p>
          <a:p>
            <a:pPr>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Charlotte, NC</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rPr>
              <a:t>Two-building, 301-unit multifamily development totaling 240k SF in Charlotte, NC.</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rPr>
              <a:t>Part of a 76-acre master-planned mixed-use district called Camp North End and being developed by ATCO (the Sponsor)</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Underwritten gross project IRR: 13.9%; </a:t>
            </a:r>
            <a:r>
              <a:rPr lang="en-US" sz="1200" dirty="0" err="1">
                <a:latin typeface="Roboto" panose="02000000000000000000" pitchFamily="2" charset="0"/>
                <a:ea typeface="Roboto" panose="02000000000000000000" pitchFamily="2" charset="0"/>
                <a:cs typeface="Lato" panose="020F0502020204030203" pitchFamily="34" charset="0"/>
              </a:rPr>
              <a:t>CFx</a:t>
            </a:r>
            <a:r>
              <a:rPr lang="en-US" sz="1200" dirty="0">
                <a:latin typeface="Roboto" panose="02000000000000000000" pitchFamily="2" charset="0"/>
                <a:ea typeface="Roboto" panose="02000000000000000000" pitchFamily="2" charset="0"/>
                <a:cs typeface="Lato" panose="020F0502020204030203" pitchFamily="34" charset="0"/>
              </a:rPr>
              <a:t>: 2.8x</a:t>
            </a:r>
            <a:endParaRPr lang="en-US" sz="1200" b="1" dirty="0">
              <a:latin typeface="Roboto" panose="02000000000000000000" pitchFamily="2" charset="0"/>
              <a:ea typeface="Roboto" panose="02000000000000000000" pitchFamily="2" charset="0"/>
              <a:cs typeface="Lato" panose="020F0502020204030203" pitchFamily="34" charset="0"/>
            </a:endParaRPr>
          </a:p>
        </p:txBody>
      </p:sp>
      <p:sp>
        <p:nvSpPr>
          <p:cNvPr id="15" name="Rectangle 14">
            <a:extLst>
              <a:ext uri="{FF2B5EF4-FFF2-40B4-BE49-F238E27FC236}">
                <a16:creationId xmlns:a16="http://schemas.microsoft.com/office/drawing/2014/main" id="{B0BB89DD-9561-3CDD-0B6D-3316FACA8962}"/>
              </a:ext>
            </a:extLst>
          </p:cNvPr>
          <p:cNvSpPr/>
          <p:nvPr/>
        </p:nvSpPr>
        <p:spPr>
          <a:xfrm>
            <a:off x="7316623" y="2579534"/>
            <a:ext cx="2156494" cy="3170099"/>
          </a:xfrm>
          <a:prstGeom prst="rect">
            <a:avLst/>
          </a:prstGeom>
        </p:spPr>
        <p:txBody>
          <a:bodyPr wrap="square">
            <a:spAutoFit/>
          </a:bodyPr>
          <a:lstStyle/>
          <a:p>
            <a:pPr>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Arthur Ashe: </a:t>
            </a:r>
          </a:p>
          <a:p>
            <a:pPr>
              <a:spcBef>
                <a:spcPts val="600"/>
              </a:spcBef>
            </a:pPr>
            <a:r>
              <a:rPr lang="en-US" sz="1200" b="1" dirty="0">
                <a:latin typeface="Roboto" panose="02000000000000000000" pitchFamily="2" charset="0"/>
                <a:ea typeface="Roboto" panose="02000000000000000000" pitchFamily="2" charset="0"/>
                <a:cs typeface="Lato" panose="020F0502020204030203" pitchFamily="34" charset="0"/>
              </a:rPr>
              <a:t>Richmond, VA</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rPr>
              <a:t>The Project is a 29-unit, 148-bed co-living apartment development in the Scott’s Addition neighborhood of Richmond, VA.</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rPr>
              <a:t>Outlier Capital (the Sponsor) has partnered with Nest, a leading co-living &amp; technology-driven management platform</a:t>
            </a:r>
          </a:p>
          <a:p>
            <a:pPr marL="171450" indent="-171450">
              <a:spcBef>
                <a:spcPts val="600"/>
              </a:spcBef>
              <a:buFont typeface="Arial" panose="020B0604020202020204" pitchFamily="34" charset="0"/>
              <a:buChar char="•"/>
            </a:pPr>
            <a:r>
              <a:rPr lang="en-US" sz="1200" dirty="0">
                <a:latin typeface="Roboto" panose="02000000000000000000" pitchFamily="2" charset="0"/>
                <a:ea typeface="Roboto" panose="02000000000000000000" pitchFamily="2" charset="0"/>
                <a:cs typeface="Lato" panose="020F0502020204030203" pitchFamily="34" charset="0"/>
              </a:rPr>
              <a:t>Underwritten gross project IRR: 16.5%; </a:t>
            </a:r>
            <a:r>
              <a:rPr lang="en-US" sz="1200" dirty="0" err="1">
                <a:latin typeface="Roboto" panose="02000000000000000000" pitchFamily="2" charset="0"/>
                <a:ea typeface="Roboto" panose="02000000000000000000" pitchFamily="2" charset="0"/>
                <a:cs typeface="Lato" panose="020F0502020204030203" pitchFamily="34" charset="0"/>
              </a:rPr>
              <a:t>CFx</a:t>
            </a:r>
            <a:r>
              <a:rPr lang="en-US" sz="1200" dirty="0">
                <a:latin typeface="Roboto" panose="02000000000000000000" pitchFamily="2" charset="0"/>
                <a:ea typeface="Roboto" panose="02000000000000000000" pitchFamily="2" charset="0"/>
                <a:cs typeface="Lato" panose="020F0502020204030203" pitchFamily="34" charset="0"/>
              </a:rPr>
              <a:t>: 2.9x</a:t>
            </a:r>
            <a:endParaRPr lang="en-US" sz="1200" b="1" dirty="0">
              <a:latin typeface="Roboto" panose="02000000000000000000" pitchFamily="2" charset="0"/>
              <a:ea typeface="Roboto" panose="02000000000000000000" pitchFamily="2" charset="0"/>
              <a:cs typeface="Lato" panose="020F0502020204030203" pitchFamily="34" charset="0"/>
            </a:endParaRPr>
          </a:p>
        </p:txBody>
      </p:sp>
      <p:pic>
        <p:nvPicPr>
          <p:cNvPr id="17" name="Picture 16">
            <a:extLst>
              <a:ext uri="{FF2B5EF4-FFF2-40B4-BE49-F238E27FC236}">
                <a16:creationId xmlns:a16="http://schemas.microsoft.com/office/drawing/2014/main" id="{6AC27AF1-090E-A126-4BBB-38C453F12D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1514" y="5925255"/>
            <a:ext cx="2390014" cy="1112596"/>
          </a:xfrm>
          <a:prstGeom prst="rect">
            <a:avLst/>
          </a:prstGeom>
          <a:ln w="12700">
            <a:solidFill>
              <a:srgbClr val="2D3E69"/>
            </a:solidFill>
          </a:ln>
        </p:spPr>
      </p:pic>
      <p:pic>
        <p:nvPicPr>
          <p:cNvPr id="21" name="Picture 20" descr="A picture containing sky, outdoor, building, road&#10;&#10;Description automatically generated">
            <a:extLst>
              <a:ext uri="{FF2B5EF4-FFF2-40B4-BE49-F238E27FC236}">
                <a16:creationId xmlns:a16="http://schemas.microsoft.com/office/drawing/2014/main" id="{84812606-19B7-9839-E065-E6DC365030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76021" y="5925255"/>
            <a:ext cx="2048323" cy="1112596"/>
          </a:xfrm>
          <a:prstGeom prst="rect">
            <a:avLst/>
          </a:prstGeom>
          <a:ln w="12700">
            <a:solidFill>
              <a:srgbClr val="2D3E69"/>
            </a:solidFill>
          </a:ln>
        </p:spPr>
      </p:pic>
      <p:pic>
        <p:nvPicPr>
          <p:cNvPr id="23" name="Picture 22">
            <a:extLst>
              <a:ext uri="{FF2B5EF4-FFF2-40B4-BE49-F238E27FC236}">
                <a16:creationId xmlns:a16="http://schemas.microsoft.com/office/drawing/2014/main" id="{807D631D-E1A1-DC74-7AC4-B300A1FA156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97519" y="5925253"/>
            <a:ext cx="1930277" cy="1112597"/>
          </a:xfrm>
          <a:prstGeom prst="rect">
            <a:avLst/>
          </a:prstGeom>
          <a:ln w="12700">
            <a:solidFill>
              <a:srgbClr val="2D3E69"/>
            </a:solidFill>
          </a:ln>
        </p:spPr>
      </p:pic>
      <p:pic>
        <p:nvPicPr>
          <p:cNvPr id="24" name="Picture 23" descr="A large building with many windows&#10;&#10;Description automatically generated with low confidence">
            <a:extLst>
              <a:ext uri="{FF2B5EF4-FFF2-40B4-BE49-F238E27FC236}">
                <a16:creationId xmlns:a16="http://schemas.microsoft.com/office/drawing/2014/main" id="{DF89862F-2858-D8E8-5FBA-31DF4F8507F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53583" y="5925252"/>
            <a:ext cx="1794791" cy="1112597"/>
          </a:xfrm>
          <a:prstGeom prst="rect">
            <a:avLst/>
          </a:prstGeom>
          <a:ln w="12700">
            <a:solidFill>
              <a:srgbClr val="2D3E69"/>
            </a:solidFill>
          </a:ln>
        </p:spPr>
      </p:pic>
    </p:spTree>
    <p:extLst>
      <p:ext uri="{BB962C8B-B14F-4D97-AF65-F5344CB8AC3E}">
        <p14:creationId xmlns:p14="http://schemas.microsoft.com/office/powerpoint/2010/main" val="1613127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C29157-EAE6-9ACA-A1B1-42F090312B5C}"/>
              </a:ext>
            </a:extLst>
          </p:cNvPr>
          <p:cNvSpPr>
            <a:spLocks noGrp="1"/>
          </p:cNvSpPr>
          <p:nvPr>
            <p:ph idx="1"/>
          </p:nvPr>
        </p:nvSpPr>
        <p:spPr/>
        <p:txBody>
          <a:bodyPr>
            <a:normAutofit/>
          </a:bodyPr>
          <a:lstStyle/>
          <a:p>
            <a:r>
              <a:rPr lang="en-US" sz="900" b="0" i="0" u="none" strike="noStrike" dirty="0">
                <a:solidFill>
                  <a:srgbClr val="000000"/>
                </a:solidFill>
                <a:effectLst/>
              </a:rPr>
              <a:t> "Blueprint Local" or "Blueprint" shall refer to Blueprint Local, LLC and affiliated funds.  Blueprint is a member of a joint venture (the “Blueprint Joint Venture”) that is currently managing four multi-asset qualified opportunity funds that were formed from 2019 to 2022. Fund V will be managed by Blueprint Local (and/or a general partner controlled by Blueprint Local), and the Blueprint Joint Venture will not manage Fund V or any vehicles formed to co-invest alongside Fund V. </a:t>
            </a:r>
          </a:p>
          <a:p>
            <a:r>
              <a:rPr lang="en-US" sz="900" b="0" i="0" u="none" strike="noStrike" dirty="0">
                <a:solidFill>
                  <a:srgbClr val="000000"/>
                </a:solidFill>
                <a:effectLst/>
              </a:rPr>
              <a:t>The views expressed are those of the author, Blueprint Local, as of the date referenced and are subject to change at any time based on market or other conditions. The delivery of this confidential communication will under no circumstances create any implication that the information herein has been updated or corrected as of any time subsequent to the date of publication or, as the case may be, the date as of which such information is stated.  These views are not intended to be and should not be relied upon as investment advice and are not intended to be a forecast of future events or a guarantee of future results. Past performance is not a guarantee of future performance and you may not get back the amount invested. The information provided in this material is not intended to be and should not be considered to be a recommendation or suggestion to engage in or refrain from a particular course of action or to make or hold a particular investment or pursue a particular investment strategy, including whether or not to buy, sell, or hold any of the securities or funds mentioned. It should not be assumed that investments in such securities or funds have been or will be profitable. To the extent specific securities are mentioned, they have been selected by the author on an objective basis to illustrate views expressed in the commentary and do not represent all of the securities or funds purchased, sold or recommended for advisory clients. The information contained herein has been prepared from sources believed reliable but is not guaranteed by us as to its timeliness or accuracy, and is not a complete summary or statement of all available data. This material is intended solely for our clients and prospective clients, is for informational purposes only, and is not individually tailored for or directed to any particular client or prospective client. </a:t>
            </a:r>
          </a:p>
          <a:p>
            <a:r>
              <a:rPr lang="en-US" sz="900" b="0" i="0" u="none" strike="noStrike" dirty="0">
                <a:solidFill>
                  <a:srgbClr val="000000"/>
                </a:solidFill>
                <a:effectLst/>
              </a:rPr>
              <a:t>This presentation is not investment advice and does not constitute an offer or solicitation to buy or sell any security, nor shall there be any sale of securities in any jurisdiction in which such offer, solicitation or sale would be unlawful prior to registration or qualification under the securities laws of any such jurisdiction.</a:t>
            </a:r>
          </a:p>
          <a:p>
            <a:r>
              <a:rPr lang="en-US" sz="900" b="0" i="0" u="none" strike="noStrike" dirty="0">
                <a:solidFill>
                  <a:srgbClr val="000000"/>
                </a:solidFill>
                <a:effectLst/>
              </a:rPr>
              <a:t>This confidential communication has been prepared solely as a preliminary document to determine investor interest regarding Blueprint Local and may not be used or reproduced for any other purpose. This document is not an offer to sell, nor a solicitation of an offer to buy, an interest in Blueprint Local or in any Blueprint Local fund (together, a “Blueprint Local Fund”), and may not be used or relied upon in connection with any offer or solicitation with respect to a Blueprint Local fund. Any offer or solicitation with respect to a Blueprint Local Fund, if made, will be made only pursuant to the final Confidential Private Placement Memorandum of such fund (the “Memorandum”), the Limited Partnership Agreement (as amended, restated and/or otherwise modified from time to time, the “Partnership Agreement”) and the Subscription Agreement related thereto (the “Subscription Agreement” and collectively with the Memorandum and the Partnership Agreement, the “Blueprint Offering Materials”). </a:t>
            </a:r>
          </a:p>
          <a:p>
            <a:r>
              <a:rPr lang="en-US" sz="900" b="0" i="0" u="none" strike="noStrike" dirty="0">
                <a:solidFill>
                  <a:srgbClr val="000000"/>
                </a:solidFill>
                <a:effectLst/>
              </a:rPr>
              <a:t>This document contains a summary of the material expected to be included in the Blueprint Offering Materials. However, the summaries in this document do not purport to be complete and are subject to and qualified in their entirety by reference to the Blueprint Offering Materials, copies of which will be provided to each prospective investor upon request. Each prospective investor should review the Blueprint Offering Materials for complete information concerning the rights, privileges and obligations of investors in a Blueprint Local Fund. If any of the terms, conditions or other provisions of the Blueprint Offering Materials are inconsistent with or contrary to the descriptions or terms in this document, the Blueprint Offering Materials shall control. No person has been authorized to make any statement concerning a Blueprint Local Fund other than as set forth in the Memorandum, and any such statements, if made, may not be relied upon. The strategies and terms described herein are subject to change.</a:t>
            </a:r>
          </a:p>
          <a:p>
            <a:r>
              <a:rPr lang="en-US" sz="900" b="0" i="0" u="none" strike="noStrike" dirty="0">
                <a:solidFill>
                  <a:srgbClr val="000000"/>
                </a:solidFill>
                <a:effectLst/>
              </a:rPr>
              <a:t>Any past performance described herein is not an indication of future results. The information in this document has not been independently reviewed or audited by outside certified public accountants. The information provided is not intended to be a forecast of future events or a guarantee of future results. </a:t>
            </a:r>
          </a:p>
          <a:p>
            <a:r>
              <a:rPr lang="en-US" sz="900" b="0" i="0" u="none" strike="noStrike" dirty="0">
                <a:solidFill>
                  <a:srgbClr val="000000"/>
                </a:solidFill>
                <a:effectLst/>
              </a:rPr>
              <a:t>Gross performance information does not reflect management fees or performance fees (i.e., carried interest) charged by Blueprint or its affiliates, or any other fund-level expenses borne indirectly by investors in a fund, which will reduce returns and in the aggregate are expected to be substantial. Additionally, gross performance information at the project level does not reflect project fees or performance fees (i.e., carried interest) charged by deal sponsors, or any other deal-level expenses borne indirectly by the fund, which will reduce returns and in the aggregate are expected to be substantial. Net fund-level performance is not available on an investment-by-investment basis because management fees, carried interest and other expenses are calculated at the fund level.</a:t>
            </a:r>
          </a:p>
          <a:p>
            <a:endParaRPr lang="en-US" sz="900" dirty="0">
              <a:solidFill>
                <a:srgbClr val="000000"/>
              </a:solidFill>
              <a:effectLst/>
            </a:endParaRPr>
          </a:p>
          <a:p>
            <a:endParaRPr lang="en-US" sz="900" dirty="0"/>
          </a:p>
        </p:txBody>
      </p:sp>
      <p:sp>
        <p:nvSpPr>
          <p:cNvPr id="5" name="Text Placeholder 4">
            <a:extLst>
              <a:ext uri="{FF2B5EF4-FFF2-40B4-BE49-F238E27FC236}">
                <a16:creationId xmlns:a16="http://schemas.microsoft.com/office/drawing/2014/main" id="{824C57F7-C77C-B36F-E32F-064539F11D94}"/>
              </a:ext>
            </a:extLst>
          </p:cNvPr>
          <p:cNvSpPr>
            <a:spLocks noGrp="1"/>
          </p:cNvSpPr>
          <p:nvPr>
            <p:ph type="body" sz="quarter" idx="23"/>
          </p:nvPr>
        </p:nvSpPr>
        <p:spPr/>
        <p:txBody>
          <a:bodyPr>
            <a:normAutofit lnSpcReduction="10000"/>
          </a:bodyPr>
          <a:lstStyle/>
          <a:p>
            <a:fld id="{95225041-AE05-499B-B667-8AEA6BC021EA}" type="slidenum">
              <a:rPr lang="en-US" smtClean="0"/>
              <a:t>19</a:t>
            </a:fld>
            <a:endParaRPr lang="en-US" dirty="0"/>
          </a:p>
        </p:txBody>
      </p:sp>
    </p:spTree>
    <p:extLst>
      <p:ext uri="{BB962C8B-B14F-4D97-AF65-F5344CB8AC3E}">
        <p14:creationId xmlns:p14="http://schemas.microsoft.com/office/powerpoint/2010/main" val="46912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EDD75-0526-530E-B62A-9C7B0211489F}"/>
              </a:ext>
            </a:extLst>
          </p:cNvPr>
          <p:cNvSpPr>
            <a:spLocks noGrp="1"/>
          </p:cNvSpPr>
          <p:nvPr>
            <p:ph type="title"/>
          </p:nvPr>
        </p:nvSpPr>
        <p:spPr>
          <a:xfrm>
            <a:off x="691515" y="423193"/>
            <a:ext cx="8675370" cy="682071"/>
          </a:xfrm>
        </p:spPr>
        <p:txBody>
          <a:bodyPr>
            <a:normAutofit/>
          </a:bodyPr>
          <a:lstStyle/>
          <a:p>
            <a:r>
              <a:rPr lang="en-US" dirty="0"/>
              <a:t>The greatest crisis in U.S. communities is housing…</a:t>
            </a:r>
          </a:p>
        </p:txBody>
      </p:sp>
      <p:sp>
        <p:nvSpPr>
          <p:cNvPr id="4" name="Text Placeholder 3">
            <a:extLst>
              <a:ext uri="{FF2B5EF4-FFF2-40B4-BE49-F238E27FC236}">
                <a16:creationId xmlns:a16="http://schemas.microsoft.com/office/drawing/2014/main" id="{916B4B49-D7A1-3F8E-E18E-6C22C2AE6126}"/>
              </a:ext>
            </a:extLst>
          </p:cNvPr>
          <p:cNvSpPr>
            <a:spLocks noGrp="1"/>
          </p:cNvSpPr>
          <p:nvPr>
            <p:ph type="body" sz="quarter" idx="23"/>
          </p:nvPr>
        </p:nvSpPr>
        <p:spPr/>
        <p:txBody>
          <a:bodyPr>
            <a:normAutofit lnSpcReduction="10000"/>
          </a:bodyPr>
          <a:lstStyle/>
          <a:p>
            <a:fld id="{56C7669D-9B3F-4669-80EF-59ED03EF5EF5}" type="slidenum">
              <a:rPr lang="en-US" smtClean="0"/>
              <a:t>2</a:t>
            </a:fld>
            <a:endParaRPr lang="en-US" dirty="0"/>
          </a:p>
        </p:txBody>
      </p:sp>
      <p:pic>
        <p:nvPicPr>
          <p:cNvPr id="3" name="Picture 2">
            <a:extLst>
              <a:ext uri="{FF2B5EF4-FFF2-40B4-BE49-F238E27FC236}">
                <a16:creationId xmlns:a16="http://schemas.microsoft.com/office/drawing/2014/main" id="{42BA662D-25DE-E799-F21C-FBD423328E35}"/>
              </a:ext>
            </a:extLst>
          </p:cNvPr>
          <p:cNvPicPr>
            <a:picLocks noChangeAspect="1"/>
          </p:cNvPicPr>
          <p:nvPr/>
        </p:nvPicPr>
        <p:blipFill>
          <a:blip r:embed="rId2"/>
          <a:stretch>
            <a:fillRect/>
          </a:stretch>
        </p:blipFill>
        <p:spPr>
          <a:xfrm>
            <a:off x="873444" y="1621839"/>
            <a:ext cx="8311512" cy="4183723"/>
          </a:xfrm>
          <a:prstGeom prst="rect">
            <a:avLst/>
          </a:prstGeom>
        </p:spPr>
      </p:pic>
      <p:sp>
        <p:nvSpPr>
          <p:cNvPr id="5" name="TextBox 4">
            <a:extLst>
              <a:ext uri="{FF2B5EF4-FFF2-40B4-BE49-F238E27FC236}">
                <a16:creationId xmlns:a16="http://schemas.microsoft.com/office/drawing/2014/main" id="{B3E4EB75-01E7-C987-3E2E-18336FA70FC4}"/>
              </a:ext>
            </a:extLst>
          </p:cNvPr>
          <p:cNvSpPr txBox="1"/>
          <p:nvPr/>
        </p:nvSpPr>
        <p:spPr>
          <a:xfrm>
            <a:off x="691514" y="5997791"/>
            <a:ext cx="8493442" cy="369332"/>
          </a:xfrm>
          <a:prstGeom prst="rect">
            <a:avLst/>
          </a:prstGeom>
          <a:noFill/>
        </p:spPr>
        <p:txBody>
          <a:bodyPr wrap="square" rtlCol="0">
            <a:spAutoFit/>
          </a:bodyPr>
          <a:lstStyle/>
          <a:p>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159407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C29157-EAE6-9ACA-A1B1-42F090312B5C}"/>
              </a:ext>
            </a:extLst>
          </p:cNvPr>
          <p:cNvSpPr>
            <a:spLocks noGrp="1"/>
          </p:cNvSpPr>
          <p:nvPr>
            <p:ph idx="1"/>
          </p:nvPr>
        </p:nvSpPr>
        <p:spPr/>
        <p:txBody>
          <a:bodyPr>
            <a:normAutofit/>
          </a:bodyPr>
          <a:lstStyle/>
          <a:p>
            <a:r>
              <a:rPr lang="en-US" sz="900" dirty="0">
                <a:solidFill>
                  <a:srgbClr val="000000"/>
                </a:solidFill>
                <a:effectLst/>
              </a:rPr>
              <a:t>Investments made by a Blueprint Local Fund will be characterized by a high degree of risk, volatility and illiquidity due, among other things, to the nature of its investments. A prospective purchaser should thoroughly review the confidential information contained herein and in the Blueprint Offering Materials, and carefully consider whether an investment in a Blueprint Local Fund is suitable to the investor’s financial situation and goals. Investors should have the financial ability and willingness to accept the risks and lack of liquidity characteristic of the investments described in the Memorandum. No assurance can be given that any investment objectives will be achieved or that investors will receive a return of any of their capital. Investors should carefully consider the risk factors described in the Memorandum. </a:t>
            </a:r>
          </a:p>
          <a:p>
            <a:r>
              <a:rPr lang="en-US" sz="900" dirty="0">
                <a:solidFill>
                  <a:srgbClr val="000000"/>
                </a:solidFill>
                <a:effectLst/>
              </a:rPr>
              <a:t>Prospective investors should not construe the contents of this document as investment, legal, tax, regulatory, financial, accounting or other advice, and this document is not intended to provide the sole basis for any evaluation of an investment in an interest in a Blueprint Local Fund. Investors should make their own investigations and evaluations of a Blueprint Local Fund, including the merits and risks involved in an investment therein. </a:t>
            </a:r>
          </a:p>
          <a:p>
            <a:r>
              <a:rPr lang="en-US" sz="900" dirty="0">
                <a:solidFill>
                  <a:srgbClr val="000000"/>
                </a:solidFill>
                <a:effectLst/>
              </a:rPr>
              <a:t>Prior to any investment, investors should take the opportunity to ask questions of and receive answers and additional information from the general partner of a Blueprint Local Fund concerning the terms and conditions of the offering of interests in such fund and other relevant matters. Investors should inform themselves as to the legal requirements applicable to them in respect of the acquisition, holding and disposition of the interests in a Blueprint Local Fund, and as to the income and other tax consequences to them of such acquisition, holding and disposition. Prior to acquiring an interest in a Blueprint Local Fund, prospective investors should consult with their own legal, investment, tax, accounting and other advisors to determine the potential benefits, burdens and other consequences of such investment. The information contained herein is not intended to provide, and should not be relied upon for, accounting, legal or tax advice or investment recommendations. </a:t>
            </a:r>
          </a:p>
          <a:p>
            <a:r>
              <a:rPr lang="en-US" sz="900" dirty="0">
                <a:solidFill>
                  <a:srgbClr val="000000"/>
                </a:solidFill>
                <a:effectLst/>
              </a:rPr>
              <a:t>Blueprint Local intends to elect to be treated as a qualified opportunity fund. The qualified opportunity fund program (“QOF Program”) was recently enacted as part of the Tax Cuts and Jobs Act of 2017 (the “TCJA”). The U.S. Department of the Treasury has issued regulations, and only limited guidance from the Department of Treasury has otherwise been provided. </a:t>
            </a:r>
          </a:p>
          <a:p>
            <a:r>
              <a:rPr lang="en-US" sz="900" dirty="0">
                <a:solidFill>
                  <a:srgbClr val="000000"/>
                </a:solidFill>
                <a:effectLst/>
              </a:rPr>
              <a:t>There can be no assurance that Blueprint Local will meet the requirements necessary to be a qualified opportunity fund, as defined under the TCJA, (a “Qualified Opportunity Fund”) or that any investor will be able to realize any tax advantages of investing in a Qualified Opportunity Fund as a result of an investment in Blueprint Local. Qualification as a Qualified Opportunity Fund depends in part upon Fund V’s ability to satisfy various complex and ambiguous requirements under the QOF Program.</a:t>
            </a:r>
          </a:p>
          <a:p>
            <a:r>
              <a:rPr lang="en-US" sz="900" dirty="0">
                <a:solidFill>
                  <a:srgbClr val="000000"/>
                </a:solidFill>
                <a:effectLst/>
              </a:rPr>
              <a:t>Prospective investors should recognize that the present U.S. federal income tax treatment of an investment in Blueprint Local may be modified by legislative, judicial or administrative action at any time and that any such action may affect investments and commitments previously made. Each prospective investor is advised to consult its own tax advisor as to the income tax consequences of an investment in Fund V, including the risks associated with the QOF Program and the application of the state, local and non-U.S. tax laws.</a:t>
            </a:r>
          </a:p>
          <a:p>
            <a:r>
              <a:rPr lang="en-US" sz="900" b="1" dirty="0">
                <a:solidFill>
                  <a:srgbClr val="000000"/>
                </a:solidFill>
                <a:effectLst/>
              </a:rPr>
              <a:t>FORWARD-LOOKING STATEMENTS</a:t>
            </a:r>
          </a:p>
          <a:p>
            <a:r>
              <a:rPr lang="en-US" sz="900" dirty="0">
                <a:solidFill>
                  <a:srgbClr val="000000"/>
                </a:solidFill>
                <a:effectLst/>
              </a:rPr>
              <a:t>Certain statements in this document constitute forward-looking statements. When used in this document, the words “may,” “will,” ”should,” “project,” “anticipate,” “believe,” “estimate,” “intend,” “expect,” “continue,” and similar expressions or the negatives thereof are generally intended to identify forward-looking statements. Such forward-looking statements, including the intended actions and performance objectives, involve known and unknown risks, uncertainties, and other important factors that could cause the actual results, performance, or achievements to differ materially from any future results, performance or achievements expressed or implied by such forward-looking statements. For more information about factors that could cause actual results to differ from such forward-looking statements, please refer to the discussion regarding risk factors in the Memorandum relating to any potential investment opportunity. No representation or warranty is made as to future performance or such forward-looking statements. All forward-looking statements in this document speak only as of the date hereof. </a:t>
            </a:r>
          </a:p>
          <a:p>
            <a:r>
              <a:rPr lang="en-US" sz="900" b="1" dirty="0">
                <a:solidFill>
                  <a:srgbClr val="000000"/>
                </a:solidFill>
                <a:effectLst/>
              </a:rPr>
              <a:t>CERTAIN RISK FACTORS </a:t>
            </a:r>
          </a:p>
          <a:p>
            <a:r>
              <a:rPr lang="en-US" sz="900" dirty="0">
                <a:solidFill>
                  <a:srgbClr val="000000"/>
                </a:solidFill>
                <a:effectLst/>
              </a:rPr>
              <a:t>Prospective investors should be aware that a private equity investment involves a high degree of risk and, therefore, should be undertaken only by investors capable of evaluating such risks of and bearing the risks it represents. There can be no assurance that any investment objectives will be achieved, or that investors will receive a return of their capital. Accordingly, investors should only invest in private equity investments if such investors are able to withstand a total loss of their investment. Prospective investors should carefully review the matters discussed in the section regarding risk factors contained in the Memorandum relating to any investment opportunity.</a:t>
            </a:r>
          </a:p>
          <a:p>
            <a:endParaRPr lang="en-US" sz="900" dirty="0">
              <a:solidFill>
                <a:srgbClr val="000000"/>
              </a:solidFill>
              <a:effectLst/>
            </a:endParaRPr>
          </a:p>
        </p:txBody>
      </p:sp>
      <p:sp>
        <p:nvSpPr>
          <p:cNvPr id="5" name="Text Placeholder 4">
            <a:extLst>
              <a:ext uri="{FF2B5EF4-FFF2-40B4-BE49-F238E27FC236}">
                <a16:creationId xmlns:a16="http://schemas.microsoft.com/office/drawing/2014/main" id="{824C57F7-C77C-B36F-E32F-064539F11D94}"/>
              </a:ext>
            </a:extLst>
          </p:cNvPr>
          <p:cNvSpPr>
            <a:spLocks noGrp="1"/>
          </p:cNvSpPr>
          <p:nvPr>
            <p:ph type="body" sz="quarter" idx="23"/>
          </p:nvPr>
        </p:nvSpPr>
        <p:spPr/>
        <p:txBody>
          <a:bodyPr>
            <a:normAutofit lnSpcReduction="10000"/>
          </a:bodyPr>
          <a:lstStyle/>
          <a:p>
            <a:fld id="{95225041-AE05-499B-B667-8AEA6BC021EA}" type="slidenum">
              <a:rPr lang="en-US" smtClean="0"/>
              <a:t>20</a:t>
            </a:fld>
            <a:endParaRPr lang="en-US" dirty="0"/>
          </a:p>
        </p:txBody>
      </p:sp>
    </p:spTree>
    <p:extLst>
      <p:ext uri="{BB962C8B-B14F-4D97-AF65-F5344CB8AC3E}">
        <p14:creationId xmlns:p14="http://schemas.microsoft.com/office/powerpoint/2010/main" val="597823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F7C2A6-7893-D8B7-08F8-2843445644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06520" y="5681911"/>
            <a:ext cx="2676310" cy="1770661"/>
          </a:xfrm>
          <a:prstGeom prst="rect">
            <a:avLst/>
          </a:prstGeom>
        </p:spPr>
      </p:pic>
      <p:pic>
        <p:nvPicPr>
          <p:cNvPr id="3" name="Picture 2">
            <a:extLst>
              <a:ext uri="{FF2B5EF4-FFF2-40B4-BE49-F238E27FC236}">
                <a16:creationId xmlns:a16="http://schemas.microsoft.com/office/drawing/2014/main" id="{B70F619B-ACCF-85E1-E65D-93BDA3756F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70" y="4040313"/>
            <a:ext cx="2572850" cy="1595993"/>
          </a:xfrm>
          <a:prstGeom prst="rect">
            <a:avLst/>
          </a:prstGeom>
        </p:spPr>
      </p:pic>
      <p:pic>
        <p:nvPicPr>
          <p:cNvPr id="7" name="Picture 6">
            <a:extLst>
              <a:ext uri="{FF2B5EF4-FFF2-40B4-BE49-F238E27FC236}">
                <a16:creationId xmlns:a16="http://schemas.microsoft.com/office/drawing/2014/main" id="{7AB12821-0961-1681-35F2-FD3F66B0EEE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32456" y="5681911"/>
            <a:ext cx="2602636" cy="1770661"/>
          </a:xfrm>
          <a:prstGeom prst="rect">
            <a:avLst/>
          </a:prstGeom>
        </p:spPr>
      </p:pic>
      <p:pic>
        <p:nvPicPr>
          <p:cNvPr id="10" name="Picture 9">
            <a:extLst>
              <a:ext uri="{FF2B5EF4-FFF2-40B4-BE49-F238E27FC236}">
                <a16:creationId xmlns:a16="http://schemas.microsoft.com/office/drawing/2014/main" id="{C4B9BD1F-3430-9F4E-B797-052DD744093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25066" y="4038626"/>
            <a:ext cx="2602636" cy="1597679"/>
          </a:xfrm>
          <a:prstGeom prst="rect">
            <a:avLst/>
          </a:prstGeom>
        </p:spPr>
      </p:pic>
      <p:pic>
        <p:nvPicPr>
          <p:cNvPr id="4" name="Picture 3">
            <a:extLst>
              <a:ext uri="{FF2B5EF4-FFF2-40B4-BE49-F238E27FC236}">
                <a16:creationId xmlns:a16="http://schemas.microsoft.com/office/drawing/2014/main" id="{86E7D6D2-A0CC-E77E-34E5-B3FA8B89836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04348" y="4040312"/>
            <a:ext cx="4578482" cy="1595993"/>
          </a:xfrm>
          <a:prstGeom prst="rect">
            <a:avLst/>
          </a:prstGeom>
        </p:spPr>
      </p:pic>
      <p:pic>
        <p:nvPicPr>
          <p:cNvPr id="2" name="Picture 1">
            <a:extLst>
              <a:ext uri="{FF2B5EF4-FFF2-40B4-BE49-F238E27FC236}">
                <a16:creationId xmlns:a16="http://schemas.microsoft.com/office/drawing/2014/main" id="{D18155C7-B819-9BE5-5D5A-13A584BC93C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5570" y="5680226"/>
            <a:ext cx="4481316" cy="1770244"/>
          </a:xfrm>
          <a:prstGeom prst="rect">
            <a:avLst/>
          </a:prstGeom>
        </p:spPr>
      </p:pic>
      <p:sp>
        <p:nvSpPr>
          <p:cNvPr id="5" name="TextBox 4">
            <a:extLst>
              <a:ext uri="{FF2B5EF4-FFF2-40B4-BE49-F238E27FC236}">
                <a16:creationId xmlns:a16="http://schemas.microsoft.com/office/drawing/2014/main" id="{04CA270C-543E-8BAE-F4BD-0C0672BBE3FD}"/>
              </a:ext>
            </a:extLst>
          </p:cNvPr>
          <p:cNvSpPr txBox="1"/>
          <p:nvPr/>
        </p:nvSpPr>
        <p:spPr>
          <a:xfrm>
            <a:off x="692095" y="7148265"/>
            <a:ext cx="2679414" cy="338554"/>
          </a:xfrm>
          <a:prstGeom prst="rect">
            <a:avLst/>
          </a:prstGeom>
          <a:noFill/>
        </p:spPr>
        <p:txBody>
          <a:bodyPr wrap="square" rtlCol="0">
            <a:spAutoFit/>
          </a:bodyPr>
          <a:lstStyle/>
          <a:p>
            <a:r>
              <a:rPr lang="en-US" sz="1600" b="1" dirty="0">
                <a:solidFill>
                  <a:schemeClr val="bg1"/>
                </a:solidFill>
                <a:latin typeface="Avenir Next LT Pro" panose="020B0504020202020204" pitchFamily="34" charset="0"/>
              </a:rPr>
              <a:t>BLUEPRINT</a:t>
            </a:r>
            <a:r>
              <a:rPr lang="en-US" sz="1600" dirty="0">
                <a:solidFill>
                  <a:srgbClr val="A9A9A9"/>
                </a:solidFill>
                <a:latin typeface="Avenir Next LT Pro" panose="020B0504020202020204" pitchFamily="34" charset="0"/>
              </a:rPr>
              <a:t>LOCAL</a:t>
            </a:r>
          </a:p>
        </p:txBody>
      </p:sp>
    </p:spTree>
    <p:extLst>
      <p:ext uri="{BB962C8B-B14F-4D97-AF65-F5344CB8AC3E}">
        <p14:creationId xmlns:p14="http://schemas.microsoft.com/office/powerpoint/2010/main" val="2214341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EDD75-0526-530E-B62A-9C7B0211489F}"/>
              </a:ext>
            </a:extLst>
          </p:cNvPr>
          <p:cNvSpPr>
            <a:spLocks noGrp="1"/>
          </p:cNvSpPr>
          <p:nvPr>
            <p:ph type="title"/>
          </p:nvPr>
        </p:nvSpPr>
        <p:spPr/>
        <p:txBody>
          <a:bodyPr/>
          <a:lstStyle/>
          <a:p>
            <a:r>
              <a:rPr lang="en-US" dirty="0"/>
              <a:t>…and housing is reaching a supply cliff</a:t>
            </a:r>
          </a:p>
        </p:txBody>
      </p:sp>
      <p:sp>
        <p:nvSpPr>
          <p:cNvPr id="4" name="Text Placeholder 3">
            <a:extLst>
              <a:ext uri="{FF2B5EF4-FFF2-40B4-BE49-F238E27FC236}">
                <a16:creationId xmlns:a16="http://schemas.microsoft.com/office/drawing/2014/main" id="{916B4B49-D7A1-3F8E-E18E-6C22C2AE6126}"/>
              </a:ext>
            </a:extLst>
          </p:cNvPr>
          <p:cNvSpPr>
            <a:spLocks noGrp="1"/>
          </p:cNvSpPr>
          <p:nvPr>
            <p:ph type="body" sz="quarter" idx="23"/>
          </p:nvPr>
        </p:nvSpPr>
        <p:spPr/>
        <p:txBody>
          <a:bodyPr>
            <a:normAutofit lnSpcReduction="10000"/>
          </a:bodyPr>
          <a:lstStyle/>
          <a:p>
            <a:fld id="{56C7669D-9B3F-4669-80EF-59ED03EF5EF5}" type="slidenum">
              <a:rPr lang="en-US" smtClean="0"/>
              <a:t>3</a:t>
            </a:fld>
            <a:endParaRPr lang="en-US" dirty="0"/>
          </a:p>
        </p:txBody>
      </p:sp>
      <p:pic>
        <p:nvPicPr>
          <p:cNvPr id="6" name="Picture 5" descr="A graph of a multi-housing start&#10;&#10;Description automatically generated">
            <a:extLst>
              <a:ext uri="{FF2B5EF4-FFF2-40B4-BE49-F238E27FC236}">
                <a16:creationId xmlns:a16="http://schemas.microsoft.com/office/drawing/2014/main" id="{228E19DC-FB96-CE55-2CD0-633E39C9C5A9}"/>
              </a:ext>
            </a:extLst>
          </p:cNvPr>
          <p:cNvPicPr>
            <a:picLocks noChangeAspect="1"/>
          </p:cNvPicPr>
          <p:nvPr/>
        </p:nvPicPr>
        <p:blipFill>
          <a:blip r:embed="rId2"/>
          <a:stretch>
            <a:fillRect/>
          </a:stretch>
        </p:blipFill>
        <p:spPr>
          <a:xfrm>
            <a:off x="762445" y="1271518"/>
            <a:ext cx="8533509" cy="5025289"/>
          </a:xfrm>
          <a:prstGeom prst="rect">
            <a:avLst/>
          </a:prstGeom>
        </p:spPr>
      </p:pic>
    </p:spTree>
    <p:extLst>
      <p:ext uri="{BB962C8B-B14F-4D97-AF65-F5344CB8AC3E}">
        <p14:creationId xmlns:p14="http://schemas.microsoft.com/office/powerpoint/2010/main" val="1210492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98FF-6C5F-5E9D-EDF5-11F6F5F64DA4}"/>
              </a:ext>
            </a:extLst>
          </p:cNvPr>
          <p:cNvSpPr>
            <a:spLocks noGrp="1"/>
          </p:cNvSpPr>
          <p:nvPr>
            <p:ph type="title"/>
          </p:nvPr>
        </p:nvSpPr>
        <p:spPr>
          <a:xfrm>
            <a:off x="412124" y="438420"/>
            <a:ext cx="9182637" cy="666844"/>
          </a:xfrm>
        </p:spPr>
        <p:txBody>
          <a:bodyPr>
            <a:normAutofit fontScale="90000"/>
          </a:bodyPr>
          <a:lstStyle/>
          <a:p>
            <a:r>
              <a:rPr lang="en-US" dirty="0"/>
              <a:t>The country continues to see a “Big Sort” even post-COVID…</a:t>
            </a:r>
          </a:p>
        </p:txBody>
      </p:sp>
      <p:sp>
        <p:nvSpPr>
          <p:cNvPr id="4" name="Text Placeholder 3">
            <a:extLst>
              <a:ext uri="{FF2B5EF4-FFF2-40B4-BE49-F238E27FC236}">
                <a16:creationId xmlns:a16="http://schemas.microsoft.com/office/drawing/2014/main" id="{B1CCC316-3097-3F98-4AB7-B725FBB1E1D2}"/>
              </a:ext>
            </a:extLst>
          </p:cNvPr>
          <p:cNvSpPr>
            <a:spLocks noGrp="1"/>
          </p:cNvSpPr>
          <p:nvPr>
            <p:ph type="body" sz="quarter" idx="23"/>
          </p:nvPr>
        </p:nvSpPr>
        <p:spPr/>
        <p:txBody>
          <a:bodyPr>
            <a:normAutofit lnSpcReduction="10000"/>
          </a:bodyPr>
          <a:lstStyle/>
          <a:p>
            <a:fld id="{965279A2-0CA0-4573-9248-621363C6636B}" type="slidenum">
              <a:rPr lang="en-US" smtClean="0"/>
              <a:t>4</a:t>
            </a:fld>
            <a:endParaRPr lang="en-US" dirty="0"/>
          </a:p>
        </p:txBody>
      </p:sp>
      <p:pic>
        <p:nvPicPr>
          <p:cNvPr id="6" name="Picture 5" descr="A graph with blue dots and a red line&#10;&#10;Description automatically generated">
            <a:extLst>
              <a:ext uri="{FF2B5EF4-FFF2-40B4-BE49-F238E27FC236}">
                <a16:creationId xmlns:a16="http://schemas.microsoft.com/office/drawing/2014/main" id="{F83B8F41-6639-8257-1B35-4B155B766A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770" y="1396774"/>
            <a:ext cx="8444860" cy="4790834"/>
          </a:xfrm>
          <a:prstGeom prst="rect">
            <a:avLst/>
          </a:prstGeom>
          <a:noFill/>
          <a:ln>
            <a:noFill/>
          </a:ln>
        </p:spPr>
      </p:pic>
      <p:sp>
        <p:nvSpPr>
          <p:cNvPr id="7" name="TextBox 6">
            <a:extLst>
              <a:ext uri="{FF2B5EF4-FFF2-40B4-BE49-F238E27FC236}">
                <a16:creationId xmlns:a16="http://schemas.microsoft.com/office/drawing/2014/main" id="{6C7158CB-8830-1368-BCC3-41F70756CDD4}"/>
              </a:ext>
            </a:extLst>
          </p:cNvPr>
          <p:cNvSpPr txBox="1"/>
          <p:nvPr/>
        </p:nvSpPr>
        <p:spPr>
          <a:xfrm>
            <a:off x="806770" y="6319777"/>
            <a:ext cx="8337229" cy="646331"/>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Population growth continues to favor cities like Dallas, Austin, Atlanta, Charlotte; NY, LA, SF are biggest losers</a:t>
            </a:r>
          </a:p>
        </p:txBody>
      </p:sp>
    </p:spTree>
    <p:extLst>
      <p:ext uri="{BB962C8B-B14F-4D97-AF65-F5344CB8AC3E}">
        <p14:creationId xmlns:p14="http://schemas.microsoft.com/office/powerpoint/2010/main" val="163377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98FF-6C5F-5E9D-EDF5-11F6F5F64DA4}"/>
              </a:ext>
            </a:extLst>
          </p:cNvPr>
          <p:cNvSpPr>
            <a:spLocks noGrp="1"/>
          </p:cNvSpPr>
          <p:nvPr>
            <p:ph type="title"/>
          </p:nvPr>
        </p:nvSpPr>
        <p:spPr/>
        <p:txBody>
          <a:bodyPr>
            <a:normAutofit fontScale="90000"/>
          </a:bodyPr>
          <a:lstStyle/>
          <a:p>
            <a:r>
              <a:rPr lang="en-US" dirty="0"/>
              <a:t>And the last two years has seen a major drop-off in supply.</a:t>
            </a:r>
          </a:p>
        </p:txBody>
      </p:sp>
      <p:sp>
        <p:nvSpPr>
          <p:cNvPr id="4" name="Text Placeholder 3">
            <a:extLst>
              <a:ext uri="{FF2B5EF4-FFF2-40B4-BE49-F238E27FC236}">
                <a16:creationId xmlns:a16="http://schemas.microsoft.com/office/drawing/2014/main" id="{B1CCC316-3097-3F98-4AB7-B725FBB1E1D2}"/>
              </a:ext>
            </a:extLst>
          </p:cNvPr>
          <p:cNvSpPr>
            <a:spLocks noGrp="1"/>
          </p:cNvSpPr>
          <p:nvPr>
            <p:ph type="body" sz="quarter" idx="23"/>
          </p:nvPr>
        </p:nvSpPr>
        <p:spPr/>
        <p:txBody>
          <a:bodyPr>
            <a:normAutofit lnSpcReduction="10000"/>
          </a:bodyPr>
          <a:lstStyle/>
          <a:p>
            <a:fld id="{965279A2-0CA0-4573-9248-621363C6636B}" type="slidenum">
              <a:rPr lang="en-US" smtClean="0"/>
              <a:t>5</a:t>
            </a:fld>
            <a:endParaRPr lang="en-US" dirty="0"/>
          </a:p>
        </p:txBody>
      </p:sp>
      <p:pic>
        <p:nvPicPr>
          <p:cNvPr id="3" name="Picture 2">
            <a:extLst>
              <a:ext uri="{FF2B5EF4-FFF2-40B4-BE49-F238E27FC236}">
                <a16:creationId xmlns:a16="http://schemas.microsoft.com/office/drawing/2014/main" id="{2C2EE614-8999-1570-EF65-0B3264466134}"/>
              </a:ext>
            </a:extLst>
          </p:cNvPr>
          <p:cNvPicPr>
            <a:picLocks noChangeAspect="1"/>
          </p:cNvPicPr>
          <p:nvPr/>
        </p:nvPicPr>
        <p:blipFill>
          <a:blip r:embed="rId2"/>
          <a:stretch>
            <a:fillRect/>
          </a:stretch>
        </p:blipFill>
        <p:spPr>
          <a:xfrm>
            <a:off x="578324" y="1265334"/>
            <a:ext cx="8883854" cy="4929403"/>
          </a:xfrm>
          <a:prstGeom prst="rect">
            <a:avLst/>
          </a:prstGeom>
        </p:spPr>
      </p:pic>
    </p:spTree>
    <p:extLst>
      <p:ext uri="{BB962C8B-B14F-4D97-AF65-F5344CB8AC3E}">
        <p14:creationId xmlns:p14="http://schemas.microsoft.com/office/powerpoint/2010/main" val="76258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98FF-6C5F-5E9D-EDF5-11F6F5F64DA4}"/>
              </a:ext>
            </a:extLst>
          </p:cNvPr>
          <p:cNvSpPr>
            <a:spLocks noGrp="1"/>
          </p:cNvSpPr>
          <p:nvPr>
            <p:ph type="title"/>
          </p:nvPr>
        </p:nvSpPr>
        <p:spPr/>
        <p:txBody>
          <a:bodyPr>
            <a:normAutofit/>
          </a:bodyPr>
          <a:lstStyle/>
          <a:p>
            <a:r>
              <a:rPr lang="en-US" dirty="0"/>
              <a:t>The OZ success story has been a housing story.</a:t>
            </a:r>
          </a:p>
        </p:txBody>
      </p:sp>
      <p:sp>
        <p:nvSpPr>
          <p:cNvPr id="4" name="Text Placeholder 3">
            <a:extLst>
              <a:ext uri="{FF2B5EF4-FFF2-40B4-BE49-F238E27FC236}">
                <a16:creationId xmlns:a16="http://schemas.microsoft.com/office/drawing/2014/main" id="{B1CCC316-3097-3F98-4AB7-B725FBB1E1D2}"/>
              </a:ext>
            </a:extLst>
          </p:cNvPr>
          <p:cNvSpPr>
            <a:spLocks noGrp="1"/>
          </p:cNvSpPr>
          <p:nvPr>
            <p:ph type="body" sz="quarter" idx="23"/>
          </p:nvPr>
        </p:nvSpPr>
        <p:spPr/>
        <p:txBody>
          <a:bodyPr>
            <a:normAutofit lnSpcReduction="10000"/>
          </a:bodyPr>
          <a:lstStyle/>
          <a:p>
            <a:fld id="{965279A2-0CA0-4573-9248-621363C6636B}" type="slidenum">
              <a:rPr lang="en-US" smtClean="0"/>
              <a:t>6</a:t>
            </a:fld>
            <a:endParaRPr lang="en-US" dirty="0"/>
          </a:p>
        </p:txBody>
      </p:sp>
      <p:sp>
        <p:nvSpPr>
          <p:cNvPr id="5" name="TextBox 4">
            <a:extLst>
              <a:ext uri="{FF2B5EF4-FFF2-40B4-BE49-F238E27FC236}">
                <a16:creationId xmlns:a16="http://schemas.microsoft.com/office/drawing/2014/main" id="{9C0FF7BD-79E9-C512-E93A-065F4D4E60C4}"/>
              </a:ext>
            </a:extLst>
          </p:cNvPr>
          <p:cNvSpPr txBox="1"/>
          <p:nvPr/>
        </p:nvSpPr>
        <p:spPr>
          <a:xfrm>
            <a:off x="513182" y="1105264"/>
            <a:ext cx="9107335" cy="5355312"/>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Housing has never been less available/affordable</a:t>
            </a:r>
          </a:p>
          <a:p>
            <a:endParaRPr lang="en-US" sz="2400" dirty="0">
              <a:latin typeface="Roboto" panose="02000000000000000000" pitchFamily="2" charset="0"/>
              <a:ea typeface="Roboto" panose="02000000000000000000" pitchFamily="2" charset="0"/>
              <a:cs typeface="Roboto" panose="02000000000000000000" pitchFamily="2" charset="0"/>
            </a:endParaRPr>
          </a:p>
          <a:p>
            <a:pPr marL="457200" indent="-4572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Voters know this</a:t>
            </a:r>
            <a:r>
              <a:rPr lang="en-US" sz="2400" dirty="0">
                <a:latin typeface="Roboto" panose="02000000000000000000" pitchFamily="2" charset="0"/>
                <a:ea typeface="Roboto" panose="02000000000000000000" pitchFamily="2" charset="0"/>
                <a:cs typeface="Roboto" panose="02000000000000000000" pitchFamily="2" charset="0"/>
                <a:sym typeface="Wingdings" pitchFamily="2" charset="2"/>
              </a:rPr>
              <a:t> (major urban areas saw the biggest D to R swing of any community type in the 2024 election, local elections in places like SF saw huge swings from NIMBY to YIMBY</a:t>
            </a:r>
          </a:p>
          <a:p>
            <a:endParaRPr lang="en-US" sz="2400" dirty="0">
              <a:latin typeface="Roboto" panose="02000000000000000000" pitchFamily="2" charset="0"/>
              <a:ea typeface="Roboto" panose="02000000000000000000" pitchFamily="2" charset="0"/>
              <a:cs typeface="Roboto" panose="02000000000000000000" pitchFamily="2" charset="0"/>
              <a:sym typeface="Wingdings" pitchFamily="2" charset="2"/>
            </a:endParaRPr>
          </a:p>
          <a:p>
            <a:pPr marL="457200" indent="-4572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sym typeface="Wingdings" pitchFamily="2" charset="2"/>
              </a:rPr>
              <a:t>Politicians know this (housing was not mentioned at all in 2016 or 2020 debates; top topic in 2024 VP and Presidential Debates)</a:t>
            </a:r>
          </a:p>
          <a:p>
            <a:pPr marL="457200" indent="-457200">
              <a:buFont typeface="Arial" panose="020B0604020202020204" pitchFamily="34" charset="0"/>
              <a:buChar char="•"/>
            </a:pPr>
            <a:endParaRPr lang="en-US" sz="2400" dirty="0">
              <a:latin typeface="Roboto" panose="02000000000000000000" pitchFamily="2" charset="0"/>
              <a:ea typeface="Roboto" panose="02000000000000000000" pitchFamily="2" charset="0"/>
              <a:cs typeface="Roboto" panose="02000000000000000000" pitchFamily="2" charset="0"/>
              <a:sym typeface="Wingdings" pitchFamily="2" charset="2"/>
            </a:endParaRPr>
          </a:p>
          <a:p>
            <a:pPr marL="457200" indent="-457200">
              <a:buFont typeface="Arial" panose="020B0604020202020204" pitchFamily="34" charset="0"/>
              <a:buChar char="•"/>
            </a:pPr>
            <a:r>
              <a:rPr lang="en-US" sz="2400" dirty="0">
                <a:solidFill>
                  <a:srgbClr val="EE6C4D"/>
                </a:solidFill>
                <a:latin typeface="Roboto" panose="02000000000000000000" pitchFamily="2" charset="0"/>
                <a:ea typeface="Roboto" panose="02000000000000000000" pitchFamily="2" charset="0"/>
                <a:cs typeface="Roboto" panose="02000000000000000000" pitchFamily="2" charset="0"/>
                <a:sym typeface="Wingdings" pitchFamily="2" charset="2"/>
              </a:rPr>
              <a:t>One out of five multifamily housing units in the country under construction are in Opportunity Zones (only 8% before 2017).</a:t>
            </a:r>
            <a:endParaRPr lang="en-US" sz="2400" dirty="0">
              <a:solidFill>
                <a:srgbClr val="EE6C4D"/>
              </a:solidFill>
              <a:latin typeface="Roboto" panose="02000000000000000000" pitchFamily="2" charset="0"/>
              <a:ea typeface="Roboto" panose="02000000000000000000" pitchFamily="2" charset="0"/>
              <a:cs typeface="Roboto" panose="02000000000000000000" pitchFamily="2" charset="0"/>
            </a:endParaRPr>
          </a:p>
          <a:p>
            <a:pPr marL="457200" indent="-457200">
              <a:buFont typeface="Arial" panose="020B0604020202020204" pitchFamily="34" charset="0"/>
              <a:buChar char="•"/>
            </a:pPr>
            <a:endParaRPr lang="en-US" sz="3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42563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98FF-6C5F-5E9D-EDF5-11F6F5F64DA4}"/>
              </a:ext>
            </a:extLst>
          </p:cNvPr>
          <p:cNvSpPr>
            <a:spLocks noGrp="1"/>
          </p:cNvSpPr>
          <p:nvPr>
            <p:ph type="title"/>
          </p:nvPr>
        </p:nvSpPr>
        <p:spPr>
          <a:xfrm>
            <a:off x="691514" y="82144"/>
            <a:ext cx="8675370" cy="666844"/>
          </a:xfrm>
        </p:spPr>
        <p:txBody>
          <a:bodyPr>
            <a:normAutofit/>
          </a:bodyPr>
          <a:lstStyle/>
          <a:p>
            <a:r>
              <a:rPr lang="en-US" dirty="0"/>
              <a:t>Camp North End, Charlotte</a:t>
            </a:r>
          </a:p>
        </p:txBody>
      </p:sp>
      <p:sp>
        <p:nvSpPr>
          <p:cNvPr id="4" name="Text Placeholder 3">
            <a:extLst>
              <a:ext uri="{FF2B5EF4-FFF2-40B4-BE49-F238E27FC236}">
                <a16:creationId xmlns:a16="http://schemas.microsoft.com/office/drawing/2014/main" id="{B1CCC316-3097-3F98-4AB7-B725FBB1E1D2}"/>
              </a:ext>
            </a:extLst>
          </p:cNvPr>
          <p:cNvSpPr>
            <a:spLocks noGrp="1"/>
          </p:cNvSpPr>
          <p:nvPr>
            <p:ph type="body" sz="quarter" idx="23"/>
          </p:nvPr>
        </p:nvSpPr>
        <p:spPr/>
        <p:txBody>
          <a:bodyPr>
            <a:normAutofit lnSpcReduction="10000"/>
          </a:bodyPr>
          <a:lstStyle/>
          <a:p>
            <a:fld id="{965279A2-0CA0-4573-9248-621363C6636B}" type="slidenum">
              <a:rPr lang="en-US" smtClean="0"/>
              <a:t>7</a:t>
            </a:fld>
            <a:endParaRPr lang="en-US" dirty="0"/>
          </a:p>
        </p:txBody>
      </p:sp>
      <p:pic>
        <p:nvPicPr>
          <p:cNvPr id="1026" name="Picture 2" descr="Camp North End's History: Charlotte Innovation &amp; Transformation">
            <a:extLst>
              <a:ext uri="{FF2B5EF4-FFF2-40B4-BE49-F238E27FC236}">
                <a16:creationId xmlns:a16="http://schemas.microsoft.com/office/drawing/2014/main" id="{1A7BE3E7-2D9A-EC34-4A47-981A3A5307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413"/>
          <a:stretch/>
        </p:blipFill>
        <p:spPr bwMode="auto">
          <a:xfrm>
            <a:off x="496568" y="670258"/>
            <a:ext cx="8713679" cy="33719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mp North End – Project – LandDesign">
            <a:extLst>
              <a:ext uri="{FF2B5EF4-FFF2-40B4-BE49-F238E27FC236}">
                <a16:creationId xmlns:a16="http://schemas.microsoft.com/office/drawing/2014/main" id="{A43B8C70-D3C1-D016-78BF-BFB5FDC58A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196"/>
          <a:stretch/>
        </p:blipFill>
        <p:spPr bwMode="auto">
          <a:xfrm>
            <a:off x="496568" y="3886200"/>
            <a:ext cx="8781492" cy="347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20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98FF-6C5F-5E9D-EDF5-11F6F5F64DA4}"/>
              </a:ext>
            </a:extLst>
          </p:cNvPr>
          <p:cNvSpPr>
            <a:spLocks noGrp="1"/>
          </p:cNvSpPr>
          <p:nvPr>
            <p:ph type="title"/>
          </p:nvPr>
        </p:nvSpPr>
        <p:spPr/>
        <p:txBody>
          <a:bodyPr>
            <a:normAutofit/>
          </a:bodyPr>
          <a:lstStyle/>
          <a:p>
            <a:r>
              <a:rPr lang="en-US" dirty="0"/>
              <a:t>Ambassador, Dallas</a:t>
            </a:r>
          </a:p>
        </p:txBody>
      </p:sp>
      <p:sp>
        <p:nvSpPr>
          <p:cNvPr id="4" name="Text Placeholder 3">
            <a:extLst>
              <a:ext uri="{FF2B5EF4-FFF2-40B4-BE49-F238E27FC236}">
                <a16:creationId xmlns:a16="http://schemas.microsoft.com/office/drawing/2014/main" id="{B1CCC316-3097-3F98-4AB7-B725FBB1E1D2}"/>
              </a:ext>
            </a:extLst>
          </p:cNvPr>
          <p:cNvSpPr>
            <a:spLocks noGrp="1"/>
          </p:cNvSpPr>
          <p:nvPr>
            <p:ph type="body" sz="quarter" idx="23"/>
          </p:nvPr>
        </p:nvSpPr>
        <p:spPr/>
        <p:txBody>
          <a:bodyPr>
            <a:normAutofit lnSpcReduction="10000"/>
          </a:bodyPr>
          <a:lstStyle/>
          <a:p>
            <a:fld id="{965279A2-0CA0-4573-9248-621363C6636B}" type="slidenum">
              <a:rPr lang="en-US" smtClean="0"/>
              <a:t>8</a:t>
            </a:fld>
            <a:endParaRPr lang="en-US" dirty="0"/>
          </a:p>
        </p:txBody>
      </p:sp>
      <p:sp>
        <p:nvSpPr>
          <p:cNvPr id="5" name="TextBox 4">
            <a:extLst>
              <a:ext uri="{FF2B5EF4-FFF2-40B4-BE49-F238E27FC236}">
                <a16:creationId xmlns:a16="http://schemas.microsoft.com/office/drawing/2014/main" id="{9C0FF7BD-79E9-C512-E93A-065F4D4E60C4}"/>
              </a:ext>
            </a:extLst>
          </p:cNvPr>
          <p:cNvSpPr txBox="1"/>
          <p:nvPr/>
        </p:nvSpPr>
        <p:spPr>
          <a:xfrm>
            <a:off x="513182" y="1105264"/>
            <a:ext cx="9107335" cy="553998"/>
          </a:xfrm>
          <a:prstGeom prst="rect">
            <a:avLst/>
          </a:prstGeom>
          <a:noFill/>
        </p:spPr>
        <p:txBody>
          <a:bodyPr wrap="square" rtlCol="0">
            <a:spAutoFit/>
          </a:bodyPr>
          <a:lstStyle/>
          <a:p>
            <a:endParaRPr lang="en-US" sz="3000" dirty="0">
              <a:latin typeface="Roboto" panose="02000000000000000000" pitchFamily="2" charset="0"/>
              <a:ea typeface="Roboto" panose="02000000000000000000" pitchFamily="2" charset="0"/>
              <a:cs typeface="Roboto" panose="02000000000000000000" pitchFamily="2" charset="0"/>
            </a:endParaRPr>
          </a:p>
        </p:txBody>
      </p:sp>
      <p:pic>
        <p:nvPicPr>
          <p:cNvPr id="3" name="Picture 2">
            <a:extLst>
              <a:ext uri="{FF2B5EF4-FFF2-40B4-BE49-F238E27FC236}">
                <a16:creationId xmlns:a16="http://schemas.microsoft.com/office/drawing/2014/main" id="{4854AA92-AABA-FFCC-08FC-F74120B841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12779" y="1185765"/>
            <a:ext cx="6032841" cy="3189989"/>
          </a:xfrm>
          <a:prstGeom prst="rect">
            <a:avLst/>
          </a:prstGeom>
        </p:spPr>
      </p:pic>
      <p:pic>
        <p:nvPicPr>
          <p:cNvPr id="6" name="Picture 5">
            <a:extLst>
              <a:ext uri="{FF2B5EF4-FFF2-40B4-BE49-F238E27FC236}">
                <a16:creationId xmlns:a16="http://schemas.microsoft.com/office/drawing/2014/main" id="{9CF849D1-AB7A-E875-C218-9D07EE97DC5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12779" y="4414984"/>
            <a:ext cx="6032842" cy="3189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315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98FF-6C5F-5E9D-EDF5-11F6F5F64DA4}"/>
              </a:ext>
            </a:extLst>
          </p:cNvPr>
          <p:cNvSpPr>
            <a:spLocks noGrp="1"/>
          </p:cNvSpPr>
          <p:nvPr>
            <p:ph type="title"/>
          </p:nvPr>
        </p:nvSpPr>
        <p:spPr/>
        <p:txBody>
          <a:bodyPr>
            <a:normAutofit/>
          </a:bodyPr>
          <a:lstStyle/>
          <a:p>
            <a:r>
              <a:rPr lang="en-US" dirty="0"/>
              <a:t>The time is right for Opportunity Zones in 2025</a:t>
            </a:r>
          </a:p>
        </p:txBody>
      </p:sp>
      <p:sp>
        <p:nvSpPr>
          <p:cNvPr id="4" name="Text Placeholder 3">
            <a:extLst>
              <a:ext uri="{FF2B5EF4-FFF2-40B4-BE49-F238E27FC236}">
                <a16:creationId xmlns:a16="http://schemas.microsoft.com/office/drawing/2014/main" id="{B1CCC316-3097-3F98-4AB7-B725FBB1E1D2}"/>
              </a:ext>
            </a:extLst>
          </p:cNvPr>
          <p:cNvSpPr>
            <a:spLocks noGrp="1"/>
          </p:cNvSpPr>
          <p:nvPr>
            <p:ph type="body" sz="quarter" idx="23"/>
          </p:nvPr>
        </p:nvSpPr>
        <p:spPr/>
        <p:txBody>
          <a:bodyPr>
            <a:normAutofit lnSpcReduction="10000"/>
          </a:bodyPr>
          <a:lstStyle/>
          <a:p>
            <a:fld id="{965279A2-0CA0-4573-9248-621363C6636B}" type="slidenum">
              <a:rPr lang="en-US" smtClean="0"/>
              <a:t>9</a:t>
            </a:fld>
            <a:endParaRPr lang="en-US" dirty="0"/>
          </a:p>
        </p:txBody>
      </p:sp>
      <p:sp>
        <p:nvSpPr>
          <p:cNvPr id="5" name="TextBox 4">
            <a:extLst>
              <a:ext uri="{FF2B5EF4-FFF2-40B4-BE49-F238E27FC236}">
                <a16:creationId xmlns:a16="http://schemas.microsoft.com/office/drawing/2014/main" id="{9C0FF7BD-79E9-C512-E93A-065F4D4E60C4}"/>
              </a:ext>
            </a:extLst>
          </p:cNvPr>
          <p:cNvSpPr txBox="1"/>
          <p:nvPr/>
        </p:nvSpPr>
        <p:spPr>
          <a:xfrm>
            <a:off x="746974" y="1195416"/>
            <a:ext cx="8770513"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Tailwinds for the Opportunity Zone program expansion </a:t>
            </a:r>
          </a:p>
          <a:p>
            <a:pPr marL="457200" indent="-4572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Projects that break ground in 2025 will be delivering into low/no supply environments, improving asset attractiveness for investors and impact for communities </a:t>
            </a:r>
          </a:p>
          <a:p>
            <a:r>
              <a:rPr lang="en-US" sz="2400" dirty="0">
                <a:latin typeface="Roboto" panose="02000000000000000000" pitchFamily="2" charset="0"/>
                <a:ea typeface="Roboto" panose="02000000000000000000" pitchFamily="2" charset="0"/>
                <a:cs typeface="Roboto" panose="02000000000000000000" pitchFamily="2" charset="0"/>
              </a:rPr>
              <a:t> </a:t>
            </a:r>
          </a:p>
        </p:txBody>
      </p:sp>
      <p:pic>
        <p:nvPicPr>
          <p:cNvPr id="3" name="Picture 2">
            <a:extLst>
              <a:ext uri="{FF2B5EF4-FFF2-40B4-BE49-F238E27FC236}">
                <a16:creationId xmlns:a16="http://schemas.microsoft.com/office/drawing/2014/main" id="{DEFC299E-3D30-F9F6-D4C6-0F45FD8F2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039" y="2966880"/>
            <a:ext cx="6705600" cy="4515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3126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AD_HOC" displayName="AD_HOC" id="16c8b52c-7988-4e5d-8152-c70125014c76" isdomainofvalue="False" dataSourceId="c3a5e582-15df-41a2-aaf0-b06c101338f6"/>
</file>

<file path=customXml/item10.xml><?xml version="1.0" encoding="utf-8"?>
<VariableListDefinition name="System" displayName="System" id="982daf50-7459-46d3-a33d-b5c28374db6a" isdomainofvalue="False" dataSourceId="a530f76f-899e-451a-9c60-540d4c7cfe41"/>
</file>

<file path=customXml/item11.xml><?xml version="1.0" encoding="utf-8"?>
<VariableListCustXmlRels>
  <VariableListCustXmlRel variableListName="AD_HOC">
    <VariableListDefCustXmlId>{9BD26A5F-FD52-414E-A7F8-3324BB389546}</VariableListDefCustXmlId>
    <LibraryMetadataCustXmlId>{F3AB4629-E962-47EB-A70B-D67DC93175CB}</LibraryMetadataCustXmlId>
    <DataSourceInfoCustXmlId>{6F9AA50A-9264-4459-A4B0-3A22BB36DA45}</DataSourceInfoCustXmlId>
    <DataSourceMappingCustXmlId>{9733BCB3-4867-40FF-A42C-DF3DB6E48101}</DataSourceMappingCustXmlId>
    <SdmcCustXmlId>{85DAB295-3EF9-4490-BCE1-6EA63FAF3A42}</SdmcCustXmlId>
  </VariableListCustXmlRel>
  <VariableListCustXmlRel variableListName="Computed">
    <VariableListDefCustXmlId>{C2F6484B-07D7-47B9-A6A3-6F15BC9FF19B}</VariableListDefCustXmlId>
    <LibraryMetadataCustXmlId>{B9AB7074-442E-4E9A-8230-41A574D1B38E}</LibraryMetadataCustXmlId>
    <DataSourceInfoCustXmlId>{40725C7E-53C6-444B-9729-6BC06F9C036B}</DataSourceInfoCustXmlId>
    <DataSourceMappingCustXmlId>{0A562AA8-1D90-4F7D-B40C-575492CF57CB}</DataSourceMappingCustXmlId>
  </VariableListCustXmlRel>
  <VariableListCustXmlRel variableListName="System">
    <VariableListDefCustXmlId>{41AD9CC7-CE5F-45D0-9F6C-75B8368F6C14}</VariableListDefCustXmlId>
    <LibraryMetadataCustXmlId>{143AEA9C-0573-4D21-9602-0A329BF9955B}</LibraryMetadataCustXmlId>
    <DataSourceInfoCustXmlId>{CA958B6F-BBBB-401E-8B5D-D182EAD7820A}</DataSourceInfoCustXmlId>
    <DataSourceMappingCustXmlId>{43B06071-B7DF-4038-AE1A-6F3EA8542D06}</DataSourceMappingCustXmlId>
  </VariableListCustXmlRel>
  <VariableListCustXmlRel variableListName="SectionSelectionDs">
    <VariableListDefCustXmlId>{B507C75F-5E67-4FE0-970C-6E53A7B09D43}</VariableListDefCustXmlId>
    <LibraryMetadataCustXmlId>{E2A49217-231A-494F-A031-9BCA46873C11}</LibraryMetadataCustXmlId>
    <DataSourceInfoCustXmlId>{61633F87-ED58-4604-8E5F-296F27781DEA}</DataSourceInfoCustXmlId>
    <DataSourceMappingCustXmlId>{052F9698-3F3E-4E82-A991-488295FB753A}</DataSourceMappingCustXmlId>
  </VariableListCustXmlRel>
</VariableListCustXmlRels>
</file>

<file path=customXml/item12.xml><?xml version="1.0" encoding="utf-8"?>
<VariableListDefinition name="Computed" displayName="Computed" id="d2c22e02-8fa6-47dd-b670-9dcc6819b625" isdomainofvalue="False" dataSourceId="e05189cd-fdb5-4e20-ade0-6443a0e03b08"/>
</file>

<file path=customXml/item13.xml><?xml version="1.0" encoding="utf-8"?>
<VariableList UniqueId="d2c22e02-8fa6-47dd-b670-9dcc6819b625" Name="Computed" ContentType="XML" MajorVersion="0" MinorVersion="1" isLocalCopy="False" IsBaseObject="False" DataSourceId="e05189cd-fdb5-4e20-ade0-6443a0e03b08" DataSourceMajorVersion="0" DataSourceMinorVersion="1"/>
</file>

<file path=customXml/item14.xml><?xml version="1.0" encoding="utf-8"?>
<DataSourceMapping>
  <Id>d921b29f-83a6-4ff5-bca0-ff5317a59a11</Id>
  <Name>AD_HOC_MAPPING</Name>
  <TargetDataSource>c3a5e582-15df-41a2-aaf0-b06c101338f6</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DesignTimeProperties/>
</DataSourceMapping>
</file>

<file path=customXml/item15.xml><?xml version="1.0" encoding="utf-8"?>
<DataSourceInfo>
  <Id>103</Id>
  <MajorVersion>1</MajorVersion>
  <MinorVersion>0</MinorVersion>
  <DataSourceType>SectionSelectionInfo</DataSourceType>
  <Name>SectionSelectionDs</Name>
  <Description>Internal data source used for selecting/re-ordering ppt 2010 sections in requesters</Description>
  <Filter/>
  <DataFields>
    <TableInfo>
      <Id>200</Id>
      <Name>SectionSelector</Name>
      <Description/>
      <ExpressionString/>
      <FieldType>SectionSelector</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SectionSelector</OriginalName>
      <ValidationMessage/>
      <FieldInfo>
        <Id>300</Id>
        <Name>SectionId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SectionId</OriginalName>
        <ValidationMessage/>
      </FieldInfo>
      <FieldInfo>
        <Id>301</Id>
        <Name>Include</Name>
        <Description/>
        <ExpressionString/>
        <FieldType>System.Boolean</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Include</OriginalName>
        <ValidationMessage/>
      </FieldInfo>
      <FieldInfo>
        <Id>302</Id>
        <Name>Index</Name>
        <Description/>
        <ExpressionString/>
        <FieldType>System.Int32</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Index</OriginalName>
        <ValidationMessage/>
      </FieldInfo>
      <FieldInfo>
        <Id>303</Id>
        <Name>SelectorId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SelectorId</OriginalName>
        <ValidationMessage/>
      </FieldInfo>
    </TableInfo>
  </DataFields>
</DataSourceInfo>
</file>

<file path=customXml/item16.xml><?xml version="1.0" encoding="utf-8"?>
<AllExternalAdhocVariableMappings/>
</file>

<file path=customXml/item17.xml><?xml version="1.0" encoding="utf-8"?>
<VariableListDefinition name="SectionSelectionDs" displayName="SectionSelectionDs" id="63c31112-fe01-4989-8ba8-c3a28cae3be5" isdomainofvalue="False" dataSourceId="103">
  <Variable name="SectionSelector" type="TABLE" dataFieldId="200" isRepeatingTable="True">
    <Variable name="SectionId" type="STRING" dataFieldId="300"/>
    <Variable name="Include" type="BOOL" dataFieldId="301"/>
    <Variable name="Index" type="INTEGER" dataFieldId="302"/>
    <Variable name="SelectorId" type="STRING" dataFieldId="303"/>
  </Variable>
</VariableListDefinition>
</file>

<file path=customXml/item18.xml><?xml version="1.0" encoding="utf-8"?>
<?mso-contentType ?>
<FormTemplates xmlns="http://schemas.microsoft.com/sharepoint/v3/contenttype/forms">
  <Display>DocumentLibraryForm</Display>
  <Edit>DocumentLibraryForm</Edit>
  <New>DocumentLibraryForm</New>
</FormTemplates>
</file>

<file path=customXml/item19.xml><?xml version="1.0" encoding="utf-8"?>
<DataSourceMapping>
  <Id>2bb3b448-223c-44e1-96db-9c81c6821b28</Id>
  <Name/>
  <TargetDataSource>103</TargetDataSource>
  <SourceType/>
  <IsReadOnly>false</IsReadOnly>
  <SalesforceOrganizationId>00000000-0000-0000-0000-000000000000</SalesforceOrganizationId>
  <SalesforceOrganizationName/>
  <SalesforceApiVersion/>
  <Properties/>
  <RawMappings/>
  <DesignTimeProperties/>
</DataSourceMapping>
</file>

<file path=customXml/item2.xml><?xml version="1.0" encoding="utf-8"?>
<DataSourceInfo>
  <Id>c3a5e582-15df-41a2-aaf0-b06c101338f6</Id>
  <MajorVersion>0</MajorVersion>
  <MinorVersion>1</MinorVersion>
  <DataSourceType>Ad_Hoc</DataSourceType>
  <Name>AD_HOC</Name>
  <Description/>
  <Filter/>
  <DataFields/>
</DataSourceInfo>
</file>

<file path=customXml/item20.xml><?xml version="1.0" encoding="utf-8"?>
<SourceDataModel Name="AD_HOC" TargetDataSourceId="c3a5e582-15df-41a2-aaf0-b06c101338f6"/>
</file>

<file path=customXml/item21.xml><?xml version="1.0" encoding="utf-8"?>
<VariableList UniqueId="63c31112-fe01-4989-8ba8-c3a28cae3be5" Name="SectionSelectionDs" ContentType="XML" MajorVersion="0" MinorVersion="1" isLocalCopy="False" IsBaseObject="False" DataSourceId="103" DataSourceMajorVersion="1" DataSourceMinorVersion="0"/>
</file>

<file path=customXml/item22.xml><?xml version="1.0" encoding="utf-8"?>
<p:properties xmlns:p="http://schemas.microsoft.com/office/2006/metadata/properties" xmlns:xsi="http://www.w3.org/2001/XMLSchema-instance" xmlns:pc="http://schemas.microsoft.com/office/infopath/2007/PartnerControls">
  <documentManagement>
    <TaxCatchAll xmlns="1ae1e804-9131-4a21-a7ce-e437ac1b710d" xsi:nil="true"/>
    <lcf76f155ced4ddcb4097134ff3c332f xmlns="382fbc0c-613b-44c6-9bd1-6577f7d0852b">
      <Terms xmlns="http://schemas.microsoft.com/office/infopath/2007/PartnerControls"/>
    </lcf76f155ced4ddcb4097134ff3c332f>
  </documentManagement>
</p:properties>
</file>

<file path=customXml/item3.xml><?xml version="1.0" encoding="utf-8"?>
<DataSourceMapping>
  <Id>3a5a40a1-2ecc-4c99-8966-799db294b64b</Id>
  <Name>EXPRESSION_VARIABLE_MAPPING</Name>
  <TargetDataSource>e05189cd-fdb5-4e20-ade0-6443a0e03b08</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4.xml><?xml version="1.0" encoding="utf-8"?>
<ct:contentTypeSchema xmlns:ct="http://schemas.microsoft.com/office/2006/metadata/contentType" xmlns:ma="http://schemas.microsoft.com/office/2006/metadata/properties/metaAttributes" ct:_="" ma:_="" ma:contentTypeName="Document" ma:contentTypeID="0x010100B3AA6778F81056438DB594D4B28362B7" ma:contentTypeVersion="15" ma:contentTypeDescription="Create a new document." ma:contentTypeScope="" ma:versionID="5069f531430b12e121b75ace955667e5">
  <xsd:schema xmlns:xsd="http://www.w3.org/2001/XMLSchema" xmlns:xs="http://www.w3.org/2001/XMLSchema" xmlns:p="http://schemas.microsoft.com/office/2006/metadata/properties" xmlns:ns2="382fbc0c-613b-44c6-9bd1-6577f7d0852b" xmlns:ns3="1ae1e804-9131-4a21-a7ce-e437ac1b710d" targetNamespace="http://schemas.microsoft.com/office/2006/metadata/properties" ma:root="true" ma:fieldsID="0b8f50cc8779133cb68e3a539ceb86cd" ns2:_="" ns3:_="">
    <xsd:import namespace="382fbc0c-613b-44c6-9bd1-6577f7d0852b"/>
    <xsd:import namespace="1ae1e804-9131-4a21-a7ce-e437ac1b71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2fbc0c-613b-44c6-9bd1-6577f7d085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0706401-c758-4df9-9106-24ca56dbddc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ae1e804-9131-4a21-a7ce-e437ac1b71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8174545-0c26-403d-89b5-7801fb2d468a}" ma:internalName="TaxCatchAll" ma:showField="CatchAllData" ma:web="1ae1e804-9131-4a21-a7ce-e437ac1b71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DataSourceInfo>
  <Id>a530f76f-899e-451a-9c60-540d4c7cfe41</Id>
  <MajorVersion>0</MajorVersion>
  <MinorVersion>1</MinorVersion>
  <DataSourceType>System</DataSourceType>
  <Name>System</Name>
  <Description/>
  <Filter/>
  <DataFields/>
</DataSourceInfo>
</file>

<file path=customXml/item6.xml><?xml version="1.0" encoding="utf-8"?>
<DataSourceInfo>
  <Id>e05189cd-fdb5-4e20-ade0-6443a0e03b08</Id>
  <MajorVersion>0</MajorVersion>
  <MinorVersion>1</MinorVersion>
  <DataSourceType>Expression</DataSourceType>
  <Name>Computed</Name>
  <Description/>
  <Filter/>
  <DataFields/>
</DataSourceInfo>
</file>

<file path=customXml/item7.xml><?xml version="1.0" encoding="utf-8"?>
<DataSourceMapping>
  <Id>f1d78371-430f-4b30-bce1-e4e043c3bddd</Id>
  <Name>EXPRESSION_VARIABLE_MAPPING</Name>
  <TargetDataSource>a530f76f-899e-451a-9c60-540d4c7cfe41</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8.xml><?xml version="1.0" encoding="utf-8"?>
<VariableList UniqueId="16c8b52c-7988-4e5d-8152-c70125014c76" Name="AD_HOC" ContentType="XML" MajorVersion="0" MinorVersion="1" isLocalCopy="False" IsBaseObject="False" DataSourceId="c3a5e582-15df-41a2-aaf0-b06c101338f6" DataSourceMajorVersion="0" DataSourceMinorVersion="1"/>
</file>

<file path=customXml/item9.xml><?xml version="1.0" encoding="utf-8"?>
<VariableList UniqueId="982daf50-7459-46d3-a33d-b5c28374db6a" Name="System" ContentType="XML" MajorVersion="0" MinorVersion="1" isLocalCopy="False" IsBaseObject="False" DataSourceId="a530f76f-899e-451a-9c60-540d4c7cfe41" DataSourceMajorVersion="0" DataSourceMinorVersion="1"/>
</file>

<file path=customXml/itemProps1.xml><?xml version="1.0" encoding="utf-8"?>
<ds:datastoreItem xmlns:ds="http://schemas.openxmlformats.org/officeDocument/2006/customXml" ds:itemID="{9BD26A5F-FD52-414E-A7F8-3324BB389546}">
  <ds:schemaRefs/>
</ds:datastoreItem>
</file>

<file path=customXml/itemProps10.xml><?xml version="1.0" encoding="utf-8"?>
<ds:datastoreItem xmlns:ds="http://schemas.openxmlformats.org/officeDocument/2006/customXml" ds:itemID="{41AD9CC7-CE5F-45D0-9F6C-75B8368F6C14}">
  <ds:schemaRefs/>
</ds:datastoreItem>
</file>

<file path=customXml/itemProps11.xml><?xml version="1.0" encoding="utf-8"?>
<ds:datastoreItem xmlns:ds="http://schemas.openxmlformats.org/officeDocument/2006/customXml" ds:itemID="{076A10CB-C628-41C4-8432-E23E48D7845E}">
  <ds:schemaRefs/>
</ds:datastoreItem>
</file>

<file path=customXml/itemProps12.xml><?xml version="1.0" encoding="utf-8"?>
<ds:datastoreItem xmlns:ds="http://schemas.openxmlformats.org/officeDocument/2006/customXml" ds:itemID="{C2F6484B-07D7-47B9-A6A3-6F15BC9FF19B}">
  <ds:schemaRefs/>
</ds:datastoreItem>
</file>

<file path=customXml/itemProps13.xml><?xml version="1.0" encoding="utf-8"?>
<ds:datastoreItem xmlns:ds="http://schemas.openxmlformats.org/officeDocument/2006/customXml" ds:itemID="{B9AB7074-442E-4E9A-8230-41A574D1B38E}">
  <ds:schemaRefs/>
</ds:datastoreItem>
</file>

<file path=customXml/itemProps14.xml><?xml version="1.0" encoding="utf-8"?>
<ds:datastoreItem xmlns:ds="http://schemas.openxmlformats.org/officeDocument/2006/customXml" ds:itemID="{9733BCB3-4867-40FF-A42C-DF3DB6E48101}">
  <ds:schemaRefs/>
</ds:datastoreItem>
</file>

<file path=customXml/itemProps15.xml><?xml version="1.0" encoding="utf-8"?>
<ds:datastoreItem xmlns:ds="http://schemas.openxmlformats.org/officeDocument/2006/customXml" ds:itemID="{61633F87-ED58-4604-8E5F-296F27781DEA}">
  <ds:schemaRefs/>
</ds:datastoreItem>
</file>

<file path=customXml/itemProps16.xml><?xml version="1.0" encoding="utf-8"?>
<ds:datastoreItem xmlns:ds="http://schemas.openxmlformats.org/officeDocument/2006/customXml" ds:itemID="{7CC2587D-B1F4-49DD-B205-290617E37D0F}">
  <ds:schemaRefs/>
</ds:datastoreItem>
</file>

<file path=customXml/itemProps17.xml><?xml version="1.0" encoding="utf-8"?>
<ds:datastoreItem xmlns:ds="http://schemas.openxmlformats.org/officeDocument/2006/customXml" ds:itemID="{B507C75F-5E67-4FE0-970C-6E53A7B09D43}">
  <ds:schemaRefs/>
</ds:datastoreItem>
</file>

<file path=customXml/itemProps18.xml><?xml version="1.0" encoding="utf-8"?>
<ds:datastoreItem xmlns:ds="http://schemas.openxmlformats.org/officeDocument/2006/customXml" ds:itemID="{A5A971E3-5B43-41BE-B015-C542D6C92337}">
  <ds:schemaRefs>
    <ds:schemaRef ds:uri="http://schemas.microsoft.com/sharepoint/v3/contenttype/forms"/>
  </ds:schemaRefs>
</ds:datastoreItem>
</file>

<file path=customXml/itemProps19.xml><?xml version="1.0" encoding="utf-8"?>
<ds:datastoreItem xmlns:ds="http://schemas.openxmlformats.org/officeDocument/2006/customXml" ds:itemID="{052F9698-3F3E-4E82-A991-488295FB753A}">
  <ds:schemaRefs/>
</ds:datastoreItem>
</file>

<file path=customXml/itemProps2.xml><?xml version="1.0" encoding="utf-8"?>
<ds:datastoreItem xmlns:ds="http://schemas.openxmlformats.org/officeDocument/2006/customXml" ds:itemID="{6F9AA50A-9264-4459-A4B0-3A22BB36DA45}">
  <ds:schemaRefs/>
</ds:datastoreItem>
</file>

<file path=customXml/itemProps20.xml><?xml version="1.0" encoding="utf-8"?>
<ds:datastoreItem xmlns:ds="http://schemas.openxmlformats.org/officeDocument/2006/customXml" ds:itemID="{85DAB295-3EF9-4490-BCE1-6EA63FAF3A42}">
  <ds:schemaRefs/>
</ds:datastoreItem>
</file>

<file path=customXml/itemProps21.xml><?xml version="1.0" encoding="utf-8"?>
<ds:datastoreItem xmlns:ds="http://schemas.openxmlformats.org/officeDocument/2006/customXml" ds:itemID="{E2A49217-231A-494F-A031-9BCA46873C11}">
  <ds:schemaRefs/>
</ds:datastoreItem>
</file>

<file path=customXml/itemProps22.xml><?xml version="1.0" encoding="utf-8"?>
<ds:datastoreItem xmlns:ds="http://schemas.openxmlformats.org/officeDocument/2006/customXml" ds:itemID="{8A0B1EF3-7D88-4902-98E9-CB2125B858B1}">
  <ds:schemaRefs>
    <ds:schemaRef ds:uri="http://schemas.openxmlformats.org/package/2006/metadata/core-properties"/>
    <ds:schemaRef ds:uri="1ae1e804-9131-4a21-a7ce-e437ac1b710d"/>
    <ds:schemaRef ds:uri="http://schemas.microsoft.com/office/2006/documentManagement/types"/>
    <ds:schemaRef ds:uri="382fbc0c-613b-44c6-9bd1-6577f7d0852b"/>
    <ds:schemaRef ds:uri="http://purl.org/dc/dcmitype/"/>
    <ds:schemaRef ds:uri="http://purl.org/dc/terms/"/>
    <ds:schemaRef ds:uri="http://www.w3.org/XML/1998/namespace"/>
    <ds:schemaRef ds:uri="http://schemas.microsoft.com/office/2006/metadata/properties"/>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0A562AA8-1D90-4F7D-B40C-575492CF57CB}">
  <ds:schemaRefs/>
</ds:datastoreItem>
</file>

<file path=customXml/itemProps4.xml><?xml version="1.0" encoding="utf-8"?>
<ds:datastoreItem xmlns:ds="http://schemas.openxmlformats.org/officeDocument/2006/customXml" ds:itemID="{7A599EA8-B56F-4F10-953D-C6B648DC28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2fbc0c-613b-44c6-9bd1-6577f7d0852b"/>
    <ds:schemaRef ds:uri="1ae1e804-9131-4a21-a7ce-e437ac1b71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CA958B6F-BBBB-401E-8B5D-D182EAD7820A}">
  <ds:schemaRefs/>
</ds:datastoreItem>
</file>

<file path=customXml/itemProps6.xml><?xml version="1.0" encoding="utf-8"?>
<ds:datastoreItem xmlns:ds="http://schemas.openxmlformats.org/officeDocument/2006/customXml" ds:itemID="{40725C7E-53C6-444B-9729-6BC06F9C036B}">
  <ds:schemaRefs/>
</ds:datastoreItem>
</file>

<file path=customXml/itemProps7.xml><?xml version="1.0" encoding="utf-8"?>
<ds:datastoreItem xmlns:ds="http://schemas.openxmlformats.org/officeDocument/2006/customXml" ds:itemID="{43B06071-B7DF-4038-AE1A-6F3EA8542D06}">
  <ds:schemaRefs/>
</ds:datastoreItem>
</file>

<file path=customXml/itemProps8.xml><?xml version="1.0" encoding="utf-8"?>
<ds:datastoreItem xmlns:ds="http://schemas.openxmlformats.org/officeDocument/2006/customXml" ds:itemID="{F3AB4629-E962-47EB-A70B-D67DC93175CB}">
  <ds:schemaRefs/>
</ds:datastoreItem>
</file>

<file path=customXml/itemProps9.xml><?xml version="1.0" encoding="utf-8"?>
<ds:datastoreItem xmlns:ds="http://schemas.openxmlformats.org/officeDocument/2006/customXml" ds:itemID="{143AEA9C-0573-4D21-9602-0A329BF9955B}">
  <ds:schemaRefs/>
</ds:datastoreItem>
</file>

<file path=docProps/app.xml><?xml version="1.0" encoding="utf-8"?>
<Properties xmlns="http://schemas.openxmlformats.org/officeDocument/2006/extended-properties" xmlns:vt="http://schemas.openxmlformats.org/officeDocument/2006/docPropsVTypes">
  <Template>Office Theme</Template>
  <TotalTime>29599</TotalTime>
  <Words>3751</Words>
  <Application>Microsoft Macintosh PowerPoint</Application>
  <PresentationFormat>Custom</PresentationFormat>
  <Paragraphs>190</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Calibri</vt:lpstr>
      <vt:lpstr>Avenir Book</vt:lpstr>
      <vt:lpstr>Avenir Next LT Pro</vt:lpstr>
      <vt:lpstr>Roboto Mono Light</vt:lpstr>
      <vt:lpstr>Calibri Light</vt:lpstr>
      <vt:lpstr>Roboto Mono</vt:lpstr>
      <vt:lpstr>Roboto</vt:lpstr>
      <vt:lpstr>Arial</vt:lpstr>
      <vt:lpstr>Office Theme</vt:lpstr>
      <vt:lpstr>Return to OZ: Why Opportunity Zones are Here To Stay—And The Time To Double Down is Now</vt:lpstr>
      <vt:lpstr>The greatest crisis in U.S. communities is housing…</vt:lpstr>
      <vt:lpstr>…and housing is reaching a supply cliff</vt:lpstr>
      <vt:lpstr>The country continues to see a “Big Sort” even post-COVID…</vt:lpstr>
      <vt:lpstr>And the last two years has seen a major drop-off in supply.</vt:lpstr>
      <vt:lpstr>The OZ success story has been a housing story.</vt:lpstr>
      <vt:lpstr>Camp North End, Charlotte</vt:lpstr>
      <vt:lpstr>Ambassador, Dallas</vt:lpstr>
      <vt:lpstr>The time is right for Opportunity Zones in 2025</vt:lpstr>
      <vt:lpstr>How Blueprint invests</vt:lpstr>
      <vt:lpstr>We’re excited for the future of OZ!</vt:lpstr>
      <vt:lpstr>Potential OZ Investor Benefits Analysis</vt:lpstr>
      <vt:lpstr>Potential OZ Investor Benefits Analysis (continued)</vt:lpstr>
      <vt:lpstr>Potential OZ Investor Benefits Analysis (continued)</vt:lpstr>
      <vt:lpstr>Appendix: Track Record</vt:lpstr>
      <vt:lpstr>Appendix: Track Record</vt:lpstr>
      <vt:lpstr>Appendix: Track Record</vt:lpstr>
      <vt:lpstr>Appendix: Track Record</vt:lpstr>
      <vt:lpstr>PowerPoint Presentation</vt:lpstr>
      <vt:lpstr>PowerPoint Presentation</vt:lpstr>
      <vt:lpstr>PowerPoint Presentation</vt:lpstr>
    </vt:vector>
  </TitlesOfParts>
  <Company>Brown Advisory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 Askia</dc:creator>
  <cp:lastModifiedBy>Ross Baird</cp:lastModifiedBy>
  <cp:revision>243</cp:revision>
  <cp:lastPrinted>2021-12-27T22:03:45Z</cp:lastPrinted>
  <dcterms:created xsi:type="dcterms:W3CDTF">2019-01-03T15:13:47Z</dcterms:created>
  <dcterms:modified xsi:type="dcterms:W3CDTF">2024-11-14T19:37:24Z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0x010100B3AA6778F81056438DB594D4B28362B7</vt:lpwstr>
  </property>
  <property fmtid="{D5CDD505-2E9C-101B-9397-08002B2CF9AE}" pid="4" name="MediaServiceImageTags">
    <vt:lpwstr/>
  </property>
</Properties>
</file>